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74" r:id="rId6"/>
    <p:sldId id="275" r:id="rId7"/>
    <p:sldId id="276" r:id="rId8"/>
    <p:sldId id="283" r:id="rId9"/>
    <p:sldId id="281" r:id="rId10"/>
    <p:sldId id="282" r:id="rId11"/>
    <p:sldId id="284" r:id="rId12"/>
    <p:sldId id="277" r:id="rId13"/>
    <p:sldId id="280" r:id="rId14"/>
    <p:sldId id="286" r:id="rId15"/>
    <p:sldId id="278" r:id="rId16"/>
    <p:sldId id="28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50" autoAdjust="0"/>
  </p:normalViewPr>
  <p:slideViewPr>
    <p:cSldViewPr>
      <p:cViewPr>
        <p:scale>
          <a:sx n="100" d="100"/>
          <a:sy n="100" d="100"/>
        </p:scale>
        <p:origin x="-28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26C303-7686-4A09-9347-12CC3EC4738C}" type="doc">
      <dgm:prSet loTypeId="urn:microsoft.com/office/officeart/2005/8/layout/lProcess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B9E8DCC-5498-4A20-9D50-DC0AE545A5A0}">
      <dgm:prSet phldrT="[Текст]"/>
      <dgm:spPr/>
      <dgm:t>
        <a:bodyPr/>
        <a:lstStyle/>
        <a:p>
          <a:pPr>
            <a:spcAft>
              <a:spcPts val="600"/>
            </a:spcAft>
          </a:pPr>
          <a:r>
            <a:rPr lang="ru-RU" b="1" dirty="0" smtClean="0"/>
            <a:t>Воспитательные:</a:t>
          </a:r>
          <a:endParaRPr lang="ru-RU" b="1" dirty="0"/>
        </a:p>
      </dgm:t>
    </dgm:pt>
    <dgm:pt modelId="{76F3CB04-40BC-437F-83EF-3B9FAC671808}" type="parTrans" cxnId="{57DA524C-F260-47E5-85AD-CF44E4D18E6D}">
      <dgm:prSet/>
      <dgm:spPr/>
      <dgm:t>
        <a:bodyPr/>
        <a:lstStyle/>
        <a:p>
          <a:endParaRPr lang="ru-RU"/>
        </a:p>
      </dgm:t>
    </dgm:pt>
    <dgm:pt modelId="{1429F2EA-33F6-4F9E-97F7-76685F3590AF}" type="sibTrans" cxnId="{57DA524C-F260-47E5-85AD-CF44E4D18E6D}">
      <dgm:prSet/>
      <dgm:spPr/>
      <dgm:t>
        <a:bodyPr/>
        <a:lstStyle/>
        <a:p>
          <a:endParaRPr lang="ru-RU"/>
        </a:p>
      </dgm:t>
    </dgm:pt>
    <dgm:pt modelId="{C282F2ED-73BB-49CA-B64B-4081D9FF88B2}">
      <dgm:prSet custT="1"/>
      <dgm:spPr/>
      <dgm:t>
        <a:bodyPr/>
        <a:lstStyle/>
        <a:p>
          <a:endParaRPr lang="ru-RU" sz="700" b="1" dirty="0" smtClean="0"/>
        </a:p>
        <a:p>
          <a:endParaRPr lang="ru-RU" sz="700" b="1" dirty="0" smtClean="0"/>
        </a:p>
        <a:p>
          <a:endParaRPr lang="ru-RU" sz="700" b="1" dirty="0" smtClean="0"/>
        </a:p>
        <a:p>
          <a:endParaRPr lang="ru-RU" sz="700" b="1" dirty="0" smtClean="0"/>
        </a:p>
        <a:p>
          <a:endParaRPr lang="ru-RU" sz="700" b="1" dirty="0" smtClean="0"/>
        </a:p>
        <a:p>
          <a:endParaRPr lang="ru-RU" sz="700" b="1" dirty="0" smtClean="0"/>
        </a:p>
        <a:p>
          <a:endParaRPr lang="ru-RU" sz="700" b="1" dirty="0" smtClean="0"/>
        </a:p>
        <a:p>
          <a:endParaRPr lang="ru-RU" sz="700" b="1" dirty="0" smtClean="0"/>
        </a:p>
        <a:p>
          <a:endParaRPr lang="ru-RU" sz="700" b="1" dirty="0" smtClean="0"/>
        </a:p>
        <a:p>
          <a:endParaRPr lang="ru-RU" sz="700" b="1" dirty="0" smtClean="0"/>
        </a:p>
        <a:p>
          <a:endParaRPr lang="ru-RU" sz="700" b="1" dirty="0" smtClean="0"/>
        </a:p>
        <a:p>
          <a:endParaRPr lang="ru-RU" sz="700" b="1" dirty="0" smtClean="0"/>
        </a:p>
        <a:p>
          <a:endParaRPr lang="ru-RU" sz="700" b="1" dirty="0" smtClean="0"/>
        </a:p>
        <a:p>
          <a:endParaRPr lang="ru-RU" sz="700" b="1" dirty="0" smtClean="0"/>
        </a:p>
        <a:p>
          <a:endParaRPr lang="ru-RU" sz="700" b="1" dirty="0" smtClean="0"/>
        </a:p>
        <a:p>
          <a:endParaRPr lang="ru-RU" sz="700" b="1" dirty="0" smtClean="0"/>
        </a:p>
        <a:p>
          <a:endParaRPr lang="ru-RU" sz="700" b="1" dirty="0" smtClean="0"/>
        </a:p>
        <a:p>
          <a:endParaRPr lang="ru-RU" sz="700" b="1" dirty="0" smtClean="0"/>
        </a:p>
        <a:p>
          <a:endParaRPr lang="ru-RU" sz="700" b="1" dirty="0" smtClean="0"/>
        </a:p>
        <a:p>
          <a:endParaRPr lang="ru-RU" sz="700" b="1" dirty="0" smtClean="0"/>
        </a:p>
        <a:p>
          <a:endParaRPr lang="ru-RU" sz="700" b="1" dirty="0" smtClean="0"/>
        </a:p>
        <a:p>
          <a:endParaRPr lang="ru-RU" sz="700" b="1" dirty="0" smtClean="0"/>
        </a:p>
        <a:p>
          <a:endParaRPr lang="ru-RU" sz="700" b="1" dirty="0" smtClean="0"/>
        </a:p>
        <a:p>
          <a:endParaRPr lang="ru-RU" sz="700" b="1" dirty="0" smtClean="0"/>
        </a:p>
        <a:p>
          <a:endParaRPr lang="ru-RU" sz="700" b="1" dirty="0" smtClean="0"/>
        </a:p>
        <a:p>
          <a:endParaRPr lang="ru-RU" sz="700" b="1" dirty="0" smtClean="0"/>
        </a:p>
        <a:p>
          <a:endParaRPr lang="ru-RU" sz="700" b="1" dirty="0" smtClean="0"/>
        </a:p>
        <a:p>
          <a:endParaRPr lang="ru-RU" sz="1600" b="1" dirty="0" smtClean="0"/>
        </a:p>
        <a:p>
          <a:r>
            <a:rPr lang="ru-RU" sz="2400" b="1" dirty="0" smtClean="0">
              <a:latin typeface="Times New Roman" pitchFamily="18" charset="0"/>
              <a:cs typeface="Times New Roman" pitchFamily="18" charset="0"/>
            </a:rPr>
            <a:t>Обучающие:</a:t>
          </a:r>
        </a:p>
        <a:p>
          <a:r>
            <a:rPr lang="ru-RU" sz="1800" dirty="0" smtClean="0"/>
            <a:t>-ознакомление студентов с общей схемой вычисления пределов функции на основе обобщения ранее изученного материала;</a:t>
          </a:r>
        </a:p>
        <a:p>
          <a:r>
            <a:rPr lang="ru-RU" sz="1800" dirty="0" smtClean="0"/>
            <a:t>- разобрать различные примеры задач на определение пределов функции, охватывающие все </a:t>
          </a:r>
          <a:r>
            <a:rPr lang="ru-RU" sz="1800" dirty="0" err="1" smtClean="0"/>
            <a:t>подтемы</a:t>
          </a:r>
          <a:r>
            <a:rPr lang="ru-RU" sz="1800" dirty="0" smtClean="0"/>
            <a:t> данной темы;</a:t>
          </a:r>
        </a:p>
        <a:p>
          <a:r>
            <a:rPr lang="ru-RU" sz="1800" dirty="0" smtClean="0"/>
            <a:t> - закрепление навыков нахождения пределов функций при решении задач</a:t>
          </a:r>
          <a:endParaRPr lang="ru-RU" sz="700" dirty="0"/>
        </a:p>
      </dgm:t>
    </dgm:pt>
    <dgm:pt modelId="{4211C81A-5D1C-415D-B746-2E84836C1920}" type="parTrans" cxnId="{23C25D48-0335-4B7A-BE53-B680D53A593B}">
      <dgm:prSet/>
      <dgm:spPr/>
      <dgm:t>
        <a:bodyPr/>
        <a:lstStyle/>
        <a:p>
          <a:endParaRPr lang="ru-RU"/>
        </a:p>
      </dgm:t>
    </dgm:pt>
    <dgm:pt modelId="{C997AC72-AC57-47EB-A6A5-FC4A2A9471E7}" type="sibTrans" cxnId="{23C25D48-0335-4B7A-BE53-B680D53A593B}">
      <dgm:prSet/>
      <dgm:spPr/>
      <dgm:t>
        <a:bodyPr/>
        <a:lstStyle/>
        <a:p>
          <a:endParaRPr lang="ru-RU"/>
        </a:p>
      </dgm:t>
    </dgm:pt>
    <dgm:pt modelId="{0B591659-87EC-4682-884D-0A722CA07B4F}">
      <dgm:prSet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 sz="2400" b="1" dirty="0" smtClean="0"/>
        </a:p>
        <a:p>
          <a:endParaRPr lang="ru-RU" sz="2400" b="1" dirty="0" smtClean="0"/>
        </a:p>
        <a:p>
          <a:endParaRPr lang="ru-RU" sz="2400" b="1" dirty="0" smtClean="0"/>
        </a:p>
        <a:p>
          <a:endParaRPr lang="ru-RU" sz="2400" b="1" dirty="0" smtClean="0"/>
        </a:p>
        <a:p>
          <a:endParaRPr lang="ru-RU" sz="2400" b="1" dirty="0" smtClean="0"/>
        </a:p>
        <a:p>
          <a:endParaRPr lang="ru-RU" sz="2400" b="1" dirty="0" smtClean="0"/>
        </a:p>
        <a:p>
          <a:endParaRPr lang="ru-RU" sz="2400" b="1" dirty="0" smtClean="0"/>
        </a:p>
        <a:p>
          <a:endParaRPr lang="ru-RU" sz="2400" b="1" dirty="0" smtClean="0"/>
        </a:p>
        <a:p>
          <a:endParaRPr lang="ru-RU" sz="2400" b="1" dirty="0" smtClean="0"/>
        </a:p>
        <a:p>
          <a:r>
            <a:rPr lang="ru-RU" sz="2400" b="1" dirty="0" smtClean="0"/>
            <a:t>Развивающие:</a:t>
          </a:r>
        </a:p>
        <a:p>
          <a:r>
            <a:rPr lang="ru-RU" sz="1800" dirty="0" smtClean="0"/>
            <a:t>- формирование самостоятельности мышления, мыслительных операций: сравнение, анализ, обобщение;</a:t>
          </a:r>
        </a:p>
        <a:p>
          <a:r>
            <a:rPr lang="ru-RU" sz="1800" dirty="0" smtClean="0"/>
            <a:t>- формирование навыков самостоятельной работы;</a:t>
          </a:r>
        </a:p>
        <a:p>
          <a:r>
            <a:rPr lang="ru-RU" sz="1800" dirty="0" smtClean="0"/>
            <a:t>- умение обобщать, абстрагировать и конкретизировать знания при определении предела функции.</a:t>
          </a:r>
          <a:endParaRPr lang="ru-RU" sz="1800" b="1" dirty="0" smtClean="0"/>
        </a:p>
        <a:p>
          <a:endParaRPr lang="ru-RU" sz="1100" b="1" dirty="0" smtClean="0"/>
        </a:p>
        <a:p>
          <a:endParaRPr lang="ru-RU" sz="1100" dirty="0"/>
        </a:p>
      </dgm:t>
    </dgm:pt>
    <dgm:pt modelId="{289B0C54-68B0-4514-9217-766EBA13FDAA}" type="parTrans" cxnId="{8A3B369B-0417-45F3-A239-FBAA691D602B}">
      <dgm:prSet/>
      <dgm:spPr/>
      <dgm:t>
        <a:bodyPr/>
        <a:lstStyle/>
        <a:p>
          <a:endParaRPr lang="ru-RU"/>
        </a:p>
      </dgm:t>
    </dgm:pt>
    <dgm:pt modelId="{86901A1A-667C-414B-86FA-CF9495C74BD7}" type="sibTrans" cxnId="{8A3B369B-0417-45F3-A239-FBAA691D602B}">
      <dgm:prSet/>
      <dgm:spPr/>
      <dgm:t>
        <a:bodyPr/>
        <a:lstStyle/>
        <a:p>
          <a:endParaRPr lang="ru-RU"/>
        </a:p>
      </dgm:t>
    </dgm:pt>
    <dgm:pt modelId="{FA9E6A4D-B4A4-41C5-8EE2-E2CEA60AA541}">
      <dgm:prSet/>
      <dgm:spPr/>
      <dgm:t>
        <a:bodyPr/>
        <a:lstStyle/>
        <a:p>
          <a:r>
            <a:rPr lang="ru-RU" dirty="0" smtClean="0"/>
            <a:t>воспитание умения контролировать свою деятельность и оценивать её; </a:t>
          </a:r>
          <a:endParaRPr lang="ru-RU" dirty="0"/>
        </a:p>
      </dgm:t>
    </dgm:pt>
    <dgm:pt modelId="{43A787E5-0C49-4F90-A18E-D0D123E8FE13}" type="parTrans" cxnId="{A86CE379-0625-46A8-BD5A-F2B6F9452751}">
      <dgm:prSet/>
      <dgm:spPr/>
      <dgm:t>
        <a:bodyPr/>
        <a:lstStyle/>
        <a:p>
          <a:endParaRPr lang="ru-RU"/>
        </a:p>
      </dgm:t>
    </dgm:pt>
    <dgm:pt modelId="{25A1D4D5-FEEF-4C7B-B702-7CD943D87B5F}" type="sibTrans" cxnId="{A86CE379-0625-46A8-BD5A-F2B6F9452751}">
      <dgm:prSet/>
      <dgm:spPr/>
      <dgm:t>
        <a:bodyPr/>
        <a:lstStyle/>
        <a:p>
          <a:endParaRPr lang="ru-RU"/>
        </a:p>
      </dgm:t>
    </dgm:pt>
    <dgm:pt modelId="{8B3CDA0D-BC2D-4671-9E85-D301427836FE}">
      <dgm:prSet/>
      <dgm:spPr/>
      <dgm:t>
        <a:bodyPr/>
        <a:lstStyle/>
        <a:p>
          <a:r>
            <a:rPr lang="ru-RU" dirty="0" smtClean="0"/>
            <a:t>воспитание познавательной активности, культуры общения.</a:t>
          </a:r>
          <a:endParaRPr lang="ru-RU" dirty="0"/>
        </a:p>
      </dgm:t>
    </dgm:pt>
    <dgm:pt modelId="{D8E0A9BD-5AC4-4A72-A20A-BE9305F3B212}" type="parTrans" cxnId="{913AC8AF-DBD7-4CAD-9F21-1B584BDB87C0}">
      <dgm:prSet/>
      <dgm:spPr/>
      <dgm:t>
        <a:bodyPr/>
        <a:lstStyle/>
        <a:p>
          <a:endParaRPr lang="ru-RU"/>
        </a:p>
      </dgm:t>
    </dgm:pt>
    <dgm:pt modelId="{4DF4F713-9098-4F53-9F51-42E17005C7D3}" type="sibTrans" cxnId="{913AC8AF-DBD7-4CAD-9F21-1B584BDB87C0}">
      <dgm:prSet/>
      <dgm:spPr/>
      <dgm:t>
        <a:bodyPr/>
        <a:lstStyle/>
        <a:p>
          <a:endParaRPr lang="ru-RU"/>
        </a:p>
      </dgm:t>
    </dgm:pt>
    <dgm:pt modelId="{599850A2-3E9B-4FB2-97E9-21E4CBF4AA3F}" type="pres">
      <dgm:prSet presAssocID="{2126C303-7686-4A09-9347-12CC3EC4738C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4EBA4F3-34CF-45F3-971D-CC1EC97E3EEB}" type="pres">
      <dgm:prSet presAssocID="{C282F2ED-73BB-49CA-B64B-4081D9FF88B2}" presName="compNode" presStyleCnt="0"/>
      <dgm:spPr/>
    </dgm:pt>
    <dgm:pt modelId="{7ED8AA0B-D64A-409F-9258-F1C4C1957712}" type="pres">
      <dgm:prSet presAssocID="{C282F2ED-73BB-49CA-B64B-4081D9FF88B2}" presName="aNode" presStyleLbl="bgShp" presStyleIdx="0" presStyleCnt="3" custLinFactNeighborX="5257" custLinFactNeighborY="-8333"/>
      <dgm:spPr/>
      <dgm:t>
        <a:bodyPr/>
        <a:lstStyle/>
        <a:p>
          <a:endParaRPr lang="ru-RU"/>
        </a:p>
      </dgm:t>
    </dgm:pt>
    <dgm:pt modelId="{C2741C0A-B334-478B-9518-4A81F4B60B4A}" type="pres">
      <dgm:prSet presAssocID="{C282F2ED-73BB-49CA-B64B-4081D9FF88B2}" presName="textNode" presStyleLbl="bgShp" presStyleIdx="0" presStyleCnt="3"/>
      <dgm:spPr/>
      <dgm:t>
        <a:bodyPr/>
        <a:lstStyle/>
        <a:p>
          <a:endParaRPr lang="ru-RU"/>
        </a:p>
      </dgm:t>
    </dgm:pt>
    <dgm:pt modelId="{9E19B065-A734-4C46-AC88-783F0009580C}" type="pres">
      <dgm:prSet presAssocID="{C282F2ED-73BB-49CA-B64B-4081D9FF88B2}" presName="compChildNode" presStyleCnt="0"/>
      <dgm:spPr/>
    </dgm:pt>
    <dgm:pt modelId="{6262EBF1-9C06-47D7-B96A-6CEC12A6E6E5}" type="pres">
      <dgm:prSet presAssocID="{C282F2ED-73BB-49CA-B64B-4081D9FF88B2}" presName="theInnerList" presStyleCnt="0"/>
      <dgm:spPr/>
    </dgm:pt>
    <dgm:pt modelId="{85D2FC75-C3BB-49EA-872C-3683AA365170}" type="pres">
      <dgm:prSet presAssocID="{C282F2ED-73BB-49CA-B64B-4081D9FF88B2}" presName="aSpace" presStyleCnt="0"/>
      <dgm:spPr/>
    </dgm:pt>
    <dgm:pt modelId="{F45C8BDD-CA1C-4337-BAF2-F5E7C4408B1D}" type="pres">
      <dgm:prSet presAssocID="{0B591659-87EC-4682-884D-0A722CA07B4F}" presName="compNode" presStyleCnt="0"/>
      <dgm:spPr/>
    </dgm:pt>
    <dgm:pt modelId="{CDCD60F4-EF34-454C-9D0C-85940F02BEF3}" type="pres">
      <dgm:prSet presAssocID="{0B591659-87EC-4682-884D-0A722CA07B4F}" presName="aNode" presStyleLbl="bgShp" presStyleIdx="1" presStyleCnt="3"/>
      <dgm:spPr/>
      <dgm:t>
        <a:bodyPr/>
        <a:lstStyle/>
        <a:p>
          <a:endParaRPr lang="ru-RU"/>
        </a:p>
      </dgm:t>
    </dgm:pt>
    <dgm:pt modelId="{C1D3F2CE-1804-4D6A-AD58-3ED8FBC65BEC}" type="pres">
      <dgm:prSet presAssocID="{0B591659-87EC-4682-884D-0A722CA07B4F}" presName="textNode" presStyleLbl="bgShp" presStyleIdx="1" presStyleCnt="3"/>
      <dgm:spPr/>
      <dgm:t>
        <a:bodyPr/>
        <a:lstStyle/>
        <a:p>
          <a:endParaRPr lang="ru-RU"/>
        </a:p>
      </dgm:t>
    </dgm:pt>
    <dgm:pt modelId="{64B3EB4B-F689-465F-90E2-824B83E9EC38}" type="pres">
      <dgm:prSet presAssocID="{0B591659-87EC-4682-884D-0A722CA07B4F}" presName="compChildNode" presStyleCnt="0"/>
      <dgm:spPr/>
    </dgm:pt>
    <dgm:pt modelId="{FDD33A04-73F3-4A47-9B06-6CC07E30B14E}" type="pres">
      <dgm:prSet presAssocID="{0B591659-87EC-4682-884D-0A722CA07B4F}" presName="theInnerList" presStyleCnt="0"/>
      <dgm:spPr/>
    </dgm:pt>
    <dgm:pt modelId="{5DF85604-E58D-4102-ADDB-6208574FB554}" type="pres">
      <dgm:prSet presAssocID="{0B591659-87EC-4682-884D-0A722CA07B4F}" presName="aSpace" presStyleCnt="0"/>
      <dgm:spPr/>
    </dgm:pt>
    <dgm:pt modelId="{12799CC1-B889-4C9C-9132-FC1AC38E7DF5}" type="pres">
      <dgm:prSet presAssocID="{7B9E8DCC-5498-4A20-9D50-DC0AE545A5A0}" presName="compNode" presStyleCnt="0"/>
      <dgm:spPr/>
    </dgm:pt>
    <dgm:pt modelId="{ACF41BF1-C7A6-4B8B-8B79-683064A406A5}" type="pres">
      <dgm:prSet presAssocID="{7B9E8DCC-5498-4A20-9D50-DC0AE545A5A0}" presName="aNode" presStyleLbl="bgShp" presStyleIdx="2" presStyleCnt="3" custLinFactNeighborX="-5715"/>
      <dgm:spPr/>
      <dgm:t>
        <a:bodyPr/>
        <a:lstStyle/>
        <a:p>
          <a:endParaRPr lang="ru-RU"/>
        </a:p>
      </dgm:t>
    </dgm:pt>
    <dgm:pt modelId="{F3E8A989-0D70-44C0-BAAF-48645F009038}" type="pres">
      <dgm:prSet presAssocID="{7B9E8DCC-5498-4A20-9D50-DC0AE545A5A0}" presName="textNode" presStyleLbl="bgShp" presStyleIdx="2" presStyleCnt="3"/>
      <dgm:spPr/>
      <dgm:t>
        <a:bodyPr/>
        <a:lstStyle/>
        <a:p>
          <a:endParaRPr lang="ru-RU"/>
        </a:p>
      </dgm:t>
    </dgm:pt>
    <dgm:pt modelId="{6E261A62-669D-448D-B4A6-F9F095AC699C}" type="pres">
      <dgm:prSet presAssocID="{7B9E8DCC-5498-4A20-9D50-DC0AE545A5A0}" presName="compChildNode" presStyleCnt="0"/>
      <dgm:spPr/>
    </dgm:pt>
    <dgm:pt modelId="{B4F80DD2-4F46-403E-9398-C64A7BC7773D}" type="pres">
      <dgm:prSet presAssocID="{7B9E8DCC-5498-4A20-9D50-DC0AE545A5A0}" presName="theInnerList" presStyleCnt="0"/>
      <dgm:spPr/>
    </dgm:pt>
    <dgm:pt modelId="{B76AC0F3-0BF5-4F43-8148-E54D19EBDEFC}" type="pres">
      <dgm:prSet presAssocID="{FA9E6A4D-B4A4-41C5-8EE2-E2CEA60AA541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7F2E56-2EED-4E53-859B-2C2820F3DF5F}" type="pres">
      <dgm:prSet presAssocID="{FA9E6A4D-B4A4-41C5-8EE2-E2CEA60AA541}" presName="aSpace2" presStyleCnt="0"/>
      <dgm:spPr/>
    </dgm:pt>
    <dgm:pt modelId="{0AB384EE-DF3F-45DE-926A-D7B3436DDC3A}" type="pres">
      <dgm:prSet presAssocID="{8B3CDA0D-BC2D-4671-9E85-D301427836FE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6CE379-0625-46A8-BD5A-F2B6F9452751}" srcId="{7B9E8DCC-5498-4A20-9D50-DC0AE545A5A0}" destId="{FA9E6A4D-B4A4-41C5-8EE2-E2CEA60AA541}" srcOrd="0" destOrd="0" parTransId="{43A787E5-0C49-4F90-A18E-D0D123E8FE13}" sibTransId="{25A1D4D5-FEEF-4C7B-B702-7CD943D87B5F}"/>
    <dgm:cxn modelId="{57DA524C-F260-47E5-85AD-CF44E4D18E6D}" srcId="{2126C303-7686-4A09-9347-12CC3EC4738C}" destId="{7B9E8DCC-5498-4A20-9D50-DC0AE545A5A0}" srcOrd="2" destOrd="0" parTransId="{76F3CB04-40BC-437F-83EF-3B9FAC671808}" sibTransId="{1429F2EA-33F6-4F9E-97F7-76685F3590AF}"/>
    <dgm:cxn modelId="{913AC8AF-DBD7-4CAD-9F21-1B584BDB87C0}" srcId="{7B9E8DCC-5498-4A20-9D50-DC0AE545A5A0}" destId="{8B3CDA0D-BC2D-4671-9E85-D301427836FE}" srcOrd="1" destOrd="0" parTransId="{D8E0A9BD-5AC4-4A72-A20A-BE9305F3B212}" sibTransId="{4DF4F713-9098-4F53-9F51-42E17005C7D3}"/>
    <dgm:cxn modelId="{3DC54BD1-1789-4107-AFFB-2591F494F3CE}" type="presOf" srcId="{2126C303-7686-4A09-9347-12CC3EC4738C}" destId="{599850A2-3E9B-4FB2-97E9-21E4CBF4AA3F}" srcOrd="0" destOrd="0" presId="urn:microsoft.com/office/officeart/2005/8/layout/lProcess2"/>
    <dgm:cxn modelId="{67A34268-D823-49FC-B2B8-D6900213EEBA}" type="presOf" srcId="{0B591659-87EC-4682-884D-0A722CA07B4F}" destId="{C1D3F2CE-1804-4D6A-AD58-3ED8FBC65BEC}" srcOrd="1" destOrd="0" presId="urn:microsoft.com/office/officeart/2005/8/layout/lProcess2"/>
    <dgm:cxn modelId="{F56A7496-8781-4837-8303-0B9EE6F8BF31}" type="presOf" srcId="{C282F2ED-73BB-49CA-B64B-4081D9FF88B2}" destId="{7ED8AA0B-D64A-409F-9258-F1C4C1957712}" srcOrd="0" destOrd="0" presId="urn:microsoft.com/office/officeart/2005/8/layout/lProcess2"/>
    <dgm:cxn modelId="{D85ED454-5B40-41A6-90B2-6F0F63330366}" type="presOf" srcId="{7B9E8DCC-5498-4A20-9D50-DC0AE545A5A0}" destId="{F3E8A989-0D70-44C0-BAAF-48645F009038}" srcOrd="1" destOrd="0" presId="urn:microsoft.com/office/officeart/2005/8/layout/lProcess2"/>
    <dgm:cxn modelId="{A708A6CB-51FC-414B-A13A-77065D69AE7E}" type="presOf" srcId="{8B3CDA0D-BC2D-4671-9E85-D301427836FE}" destId="{0AB384EE-DF3F-45DE-926A-D7B3436DDC3A}" srcOrd="0" destOrd="0" presId="urn:microsoft.com/office/officeart/2005/8/layout/lProcess2"/>
    <dgm:cxn modelId="{B1684811-3572-4487-BFE5-2FBB0E61E903}" type="presOf" srcId="{C282F2ED-73BB-49CA-B64B-4081D9FF88B2}" destId="{C2741C0A-B334-478B-9518-4A81F4B60B4A}" srcOrd="1" destOrd="0" presId="urn:microsoft.com/office/officeart/2005/8/layout/lProcess2"/>
    <dgm:cxn modelId="{78D2900D-4F38-44F2-91CD-6A243C282841}" type="presOf" srcId="{0B591659-87EC-4682-884D-0A722CA07B4F}" destId="{CDCD60F4-EF34-454C-9D0C-85940F02BEF3}" srcOrd="0" destOrd="0" presId="urn:microsoft.com/office/officeart/2005/8/layout/lProcess2"/>
    <dgm:cxn modelId="{86249DCC-5F39-41B0-A23F-3F7D6063E155}" type="presOf" srcId="{7B9E8DCC-5498-4A20-9D50-DC0AE545A5A0}" destId="{ACF41BF1-C7A6-4B8B-8B79-683064A406A5}" srcOrd="0" destOrd="0" presId="urn:microsoft.com/office/officeart/2005/8/layout/lProcess2"/>
    <dgm:cxn modelId="{7F752917-5BA6-438E-A9F5-AC6062171201}" type="presOf" srcId="{FA9E6A4D-B4A4-41C5-8EE2-E2CEA60AA541}" destId="{B76AC0F3-0BF5-4F43-8148-E54D19EBDEFC}" srcOrd="0" destOrd="0" presId="urn:microsoft.com/office/officeart/2005/8/layout/lProcess2"/>
    <dgm:cxn modelId="{23C25D48-0335-4B7A-BE53-B680D53A593B}" srcId="{2126C303-7686-4A09-9347-12CC3EC4738C}" destId="{C282F2ED-73BB-49CA-B64B-4081D9FF88B2}" srcOrd="0" destOrd="0" parTransId="{4211C81A-5D1C-415D-B746-2E84836C1920}" sibTransId="{C997AC72-AC57-47EB-A6A5-FC4A2A9471E7}"/>
    <dgm:cxn modelId="{8A3B369B-0417-45F3-A239-FBAA691D602B}" srcId="{2126C303-7686-4A09-9347-12CC3EC4738C}" destId="{0B591659-87EC-4682-884D-0A722CA07B4F}" srcOrd="1" destOrd="0" parTransId="{289B0C54-68B0-4514-9217-766EBA13FDAA}" sibTransId="{86901A1A-667C-414B-86FA-CF9495C74BD7}"/>
    <dgm:cxn modelId="{6D50FC41-A2A4-4CED-8FBA-309208493B29}" type="presParOf" srcId="{599850A2-3E9B-4FB2-97E9-21E4CBF4AA3F}" destId="{E4EBA4F3-34CF-45F3-971D-CC1EC97E3EEB}" srcOrd="0" destOrd="0" presId="urn:microsoft.com/office/officeart/2005/8/layout/lProcess2"/>
    <dgm:cxn modelId="{72C008CB-DEFE-43DA-9F6A-3CFEFFD64167}" type="presParOf" srcId="{E4EBA4F3-34CF-45F3-971D-CC1EC97E3EEB}" destId="{7ED8AA0B-D64A-409F-9258-F1C4C1957712}" srcOrd="0" destOrd="0" presId="urn:microsoft.com/office/officeart/2005/8/layout/lProcess2"/>
    <dgm:cxn modelId="{206262DD-4629-4058-ACF5-639875BC04C0}" type="presParOf" srcId="{E4EBA4F3-34CF-45F3-971D-CC1EC97E3EEB}" destId="{C2741C0A-B334-478B-9518-4A81F4B60B4A}" srcOrd="1" destOrd="0" presId="urn:microsoft.com/office/officeart/2005/8/layout/lProcess2"/>
    <dgm:cxn modelId="{436F06FD-C63F-48E5-B7FE-E9CEA9FD02F8}" type="presParOf" srcId="{E4EBA4F3-34CF-45F3-971D-CC1EC97E3EEB}" destId="{9E19B065-A734-4C46-AC88-783F0009580C}" srcOrd="2" destOrd="0" presId="urn:microsoft.com/office/officeart/2005/8/layout/lProcess2"/>
    <dgm:cxn modelId="{87AA690D-3048-41B0-B2B5-31FDCAADCD4F}" type="presParOf" srcId="{9E19B065-A734-4C46-AC88-783F0009580C}" destId="{6262EBF1-9C06-47D7-B96A-6CEC12A6E6E5}" srcOrd="0" destOrd="0" presId="urn:microsoft.com/office/officeart/2005/8/layout/lProcess2"/>
    <dgm:cxn modelId="{B46716B2-D99A-44AD-963C-BEB39E35E3C2}" type="presParOf" srcId="{599850A2-3E9B-4FB2-97E9-21E4CBF4AA3F}" destId="{85D2FC75-C3BB-49EA-872C-3683AA365170}" srcOrd="1" destOrd="0" presId="urn:microsoft.com/office/officeart/2005/8/layout/lProcess2"/>
    <dgm:cxn modelId="{AF6C8B41-4BC9-4512-B92F-284C7943252E}" type="presParOf" srcId="{599850A2-3E9B-4FB2-97E9-21E4CBF4AA3F}" destId="{F45C8BDD-CA1C-4337-BAF2-F5E7C4408B1D}" srcOrd="2" destOrd="0" presId="urn:microsoft.com/office/officeart/2005/8/layout/lProcess2"/>
    <dgm:cxn modelId="{6F970BC3-33D3-44E6-A25E-4C8A0DCC3247}" type="presParOf" srcId="{F45C8BDD-CA1C-4337-BAF2-F5E7C4408B1D}" destId="{CDCD60F4-EF34-454C-9D0C-85940F02BEF3}" srcOrd="0" destOrd="0" presId="urn:microsoft.com/office/officeart/2005/8/layout/lProcess2"/>
    <dgm:cxn modelId="{97A9C6E9-4E99-408E-9C73-A38195613D31}" type="presParOf" srcId="{F45C8BDD-CA1C-4337-BAF2-F5E7C4408B1D}" destId="{C1D3F2CE-1804-4D6A-AD58-3ED8FBC65BEC}" srcOrd="1" destOrd="0" presId="urn:microsoft.com/office/officeart/2005/8/layout/lProcess2"/>
    <dgm:cxn modelId="{27BB1F80-EF62-4A1E-B068-576A59A067CE}" type="presParOf" srcId="{F45C8BDD-CA1C-4337-BAF2-F5E7C4408B1D}" destId="{64B3EB4B-F689-465F-90E2-824B83E9EC38}" srcOrd="2" destOrd="0" presId="urn:microsoft.com/office/officeart/2005/8/layout/lProcess2"/>
    <dgm:cxn modelId="{EC6ADF5A-4940-4B55-B3AB-36041DB128F3}" type="presParOf" srcId="{64B3EB4B-F689-465F-90E2-824B83E9EC38}" destId="{FDD33A04-73F3-4A47-9B06-6CC07E30B14E}" srcOrd="0" destOrd="0" presId="urn:microsoft.com/office/officeart/2005/8/layout/lProcess2"/>
    <dgm:cxn modelId="{318E6DD4-1FD8-4319-BEA6-2A22B36C494C}" type="presParOf" srcId="{599850A2-3E9B-4FB2-97E9-21E4CBF4AA3F}" destId="{5DF85604-E58D-4102-ADDB-6208574FB554}" srcOrd="3" destOrd="0" presId="urn:microsoft.com/office/officeart/2005/8/layout/lProcess2"/>
    <dgm:cxn modelId="{33EB4DC0-D49E-469F-B965-D88718104FB2}" type="presParOf" srcId="{599850A2-3E9B-4FB2-97E9-21E4CBF4AA3F}" destId="{12799CC1-B889-4C9C-9132-FC1AC38E7DF5}" srcOrd="4" destOrd="0" presId="urn:microsoft.com/office/officeart/2005/8/layout/lProcess2"/>
    <dgm:cxn modelId="{7CAA0EE5-9C2B-4E39-815C-08FCCA7476C5}" type="presParOf" srcId="{12799CC1-B889-4C9C-9132-FC1AC38E7DF5}" destId="{ACF41BF1-C7A6-4B8B-8B79-683064A406A5}" srcOrd="0" destOrd="0" presId="urn:microsoft.com/office/officeart/2005/8/layout/lProcess2"/>
    <dgm:cxn modelId="{1B46154E-1EF3-4EC0-8DD5-B3451B1715AC}" type="presParOf" srcId="{12799CC1-B889-4C9C-9132-FC1AC38E7DF5}" destId="{F3E8A989-0D70-44C0-BAAF-48645F009038}" srcOrd="1" destOrd="0" presId="urn:microsoft.com/office/officeart/2005/8/layout/lProcess2"/>
    <dgm:cxn modelId="{F9790D83-6446-4215-B720-E59AF4F8F20F}" type="presParOf" srcId="{12799CC1-B889-4C9C-9132-FC1AC38E7DF5}" destId="{6E261A62-669D-448D-B4A6-F9F095AC699C}" srcOrd="2" destOrd="0" presId="urn:microsoft.com/office/officeart/2005/8/layout/lProcess2"/>
    <dgm:cxn modelId="{80EC94A8-864C-48B2-A952-9CFCE6B75D97}" type="presParOf" srcId="{6E261A62-669D-448D-B4A6-F9F095AC699C}" destId="{B4F80DD2-4F46-403E-9398-C64A7BC7773D}" srcOrd="0" destOrd="0" presId="urn:microsoft.com/office/officeart/2005/8/layout/lProcess2"/>
    <dgm:cxn modelId="{6F225CFD-B900-4CB0-8B72-30E5F65BE2AE}" type="presParOf" srcId="{B4F80DD2-4F46-403E-9398-C64A7BC7773D}" destId="{B76AC0F3-0BF5-4F43-8148-E54D19EBDEFC}" srcOrd="0" destOrd="0" presId="urn:microsoft.com/office/officeart/2005/8/layout/lProcess2"/>
    <dgm:cxn modelId="{4EBC2817-031A-4638-8FDC-8C19706B50B4}" type="presParOf" srcId="{B4F80DD2-4F46-403E-9398-C64A7BC7773D}" destId="{6C7F2E56-2EED-4E53-859B-2C2820F3DF5F}" srcOrd="1" destOrd="0" presId="urn:microsoft.com/office/officeart/2005/8/layout/lProcess2"/>
    <dgm:cxn modelId="{37D93DC7-409D-462D-8115-83D6CCE94CEB}" type="presParOf" srcId="{B4F80DD2-4F46-403E-9398-C64A7BC7773D}" destId="{0AB384EE-DF3F-45DE-926A-D7B3436DDC3A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D8AA0B-D64A-409F-9258-F1C4C1957712}">
      <dsp:nvSpPr>
        <dsp:cNvPr id="0" name=""/>
        <dsp:cNvSpPr/>
      </dsp:nvSpPr>
      <dsp:spPr>
        <a:xfrm>
          <a:off x="138794" y="0"/>
          <a:ext cx="2621012" cy="511494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b="1" kern="1200" dirty="0" smtClean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b="1" kern="1200" dirty="0" smtClean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b="1" kern="1200" dirty="0" smtClean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b="1" kern="1200" dirty="0" smtClean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b="1" kern="1200" dirty="0" smtClean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b="1" kern="1200" dirty="0" smtClean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b="1" kern="1200" dirty="0" smtClean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b="1" kern="1200" dirty="0" smtClean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b="1" kern="1200" dirty="0" smtClean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b="1" kern="1200" dirty="0" smtClean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b="1" kern="1200" dirty="0" smtClean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b="1" kern="1200" dirty="0" smtClean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b="1" kern="1200" dirty="0" smtClean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b="1" kern="1200" dirty="0" smtClean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b="1" kern="1200" dirty="0" smtClean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b="1" kern="1200" dirty="0" smtClean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b="1" kern="1200" dirty="0" smtClean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b="1" kern="1200" dirty="0" smtClean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b="1" kern="1200" dirty="0" smtClean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b="1" kern="1200" dirty="0" smtClean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b="1" kern="1200" dirty="0" smtClean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b="1" kern="1200" dirty="0" smtClean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b="1" kern="1200" dirty="0" smtClean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b="1" kern="1200" dirty="0" smtClean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b="1" kern="1200" dirty="0" smtClean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b="1" kern="1200" dirty="0" smtClean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700" b="1" kern="1200" dirty="0" smtClean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 smtClean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Times New Roman" pitchFamily="18" charset="0"/>
              <a:cs typeface="Times New Roman" pitchFamily="18" charset="0"/>
            </a:rPr>
            <a:t>Обучающие: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-ознакомление студентов с общей схемой вычисления пределов функции на основе обобщения ранее изученного материала;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- разобрать различные примеры задач на определение пределов функции, охватывающие все </a:t>
          </a:r>
          <a:r>
            <a:rPr lang="ru-RU" sz="1800" kern="1200" dirty="0" err="1" smtClean="0"/>
            <a:t>подтемы</a:t>
          </a:r>
          <a:r>
            <a:rPr lang="ru-RU" sz="1800" kern="1200" dirty="0" smtClean="0"/>
            <a:t> данной темы;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 - закрепление навыков нахождения пределов функций при решении задач</a:t>
          </a:r>
          <a:endParaRPr lang="ru-RU" sz="700" kern="1200" dirty="0"/>
        </a:p>
      </dsp:txBody>
      <dsp:txXfrm>
        <a:off x="138794" y="0"/>
        <a:ext cx="2621012" cy="1534484"/>
      </dsp:txXfrm>
    </dsp:sp>
    <dsp:sp modelId="{CDCD60F4-EF34-454C-9D0C-85940F02BEF3}">
      <dsp:nvSpPr>
        <dsp:cNvPr id="0" name=""/>
        <dsp:cNvSpPr/>
      </dsp:nvSpPr>
      <dsp:spPr>
        <a:xfrm>
          <a:off x="2818595" y="0"/>
          <a:ext cx="2621012" cy="5114948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1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1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1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1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1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1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1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1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b="1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Развивающие: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- формирование самостоятельности мышления, мыслительных операций: сравнение, анализ, обобщение;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- формирование навыков самостоятельной работы;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- умение обобщать, абстрагировать и конкретизировать знания при определении предела функции.</a:t>
          </a:r>
          <a:endParaRPr lang="ru-RU" sz="1800" b="1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b="1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/>
        </a:p>
      </dsp:txBody>
      <dsp:txXfrm>
        <a:off x="2818595" y="0"/>
        <a:ext cx="2621012" cy="1534484"/>
      </dsp:txXfrm>
    </dsp:sp>
    <dsp:sp modelId="{ACF41BF1-C7A6-4B8B-8B79-683064A406A5}">
      <dsp:nvSpPr>
        <dsp:cNvPr id="0" name=""/>
        <dsp:cNvSpPr/>
      </dsp:nvSpPr>
      <dsp:spPr>
        <a:xfrm>
          <a:off x="5486393" y="0"/>
          <a:ext cx="2621012" cy="511494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600"/>
            </a:spcAft>
          </a:pPr>
          <a:r>
            <a:rPr lang="ru-RU" sz="2400" b="1" kern="1200" dirty="0" smtClean="0"/>
            <a:t>Воспитательные:</a:t>
          </a:r>
          <a:endParaRPr lang="ru-RU" sz="2400" b="1" kern="1200" dirty="0"/>
        </a:p>
      </dsp:txBody>
      <dsp:txXfrm>
        <a:off x="5486393" y="0"/>
        <a:ext cx="2621012" cy="1534484"/>
      </dsp:txXfrm>
    </dsp:sp>
    <dsp:sp modelId="{B76AC0F3-0BF5-4F43-8148-E54D19EBDEFC}">
      <dsp:nvSpPr>
        <dsp:cNvPr id="0" name=""/>
        <dsp:cNvSpPr/>
      </dsp:nvSpPr>
      <dsp:spPr>
        <a:xfrm>
          <a:off x="5898285" y="1535982"/>
          <a:ext cx="2096809" cy="1542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воспитание умения контролировать свою деятельность и оценивать её; </a:t>
          </a:r>
          <a:endParaRPr lang="ru-RU" sz="1800" kern="1200" dirty="0"/>
        </a:p>
      </dsp:txBody>
      <dsp:txXfrm>
        <a:off x="5943455" y="1581152"/>
        <a:ext cx="2006469" cy="1451886"/>
      </dsp:txXfrm>
    </dsp:sp>
    <dsp:sp modelId="{0AB384EE-DF3F-45DE-926A-D7B3436DDC3A}">
      <dsp:nvSpPr>
        <dsp:cNvPr id="0" name=""/>
        <dsp:cNvSpPr/>
      </dsp:nvSpPr>
      <dsp:spPr>
        <a:xfrm>
          <a:off x="5898285" y="3315475"/>
          <a:ext cx="2096809" cy="1542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воспитание познавательной активности, культуры общения.</a:t>
          </a:r>
          <a:endParaRPr lang="ru-RU" sz="1800" kern="1200" dirty="0"/>
        </a:p>
      </dsp:txBody>
      <dsp:txXfrm>
        <a:off x="5943455" y="3360645"/>
        <a:ext cx="2006469" cy="14518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08.05.2020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gif"/><Relationship Id="rId5" Type="http://schemas.openxmlformats.org/officeDocument/2006/relationships/image" Target="../media/image16.gif"/><Relationship Id="rId4" Type="http://schemas.openxmlformats.org/officeDocument/2006/relationships/image" Target="../media/image15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8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9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2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260648"/>
            <a:ext cx="7848872" cy="504056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700" b="1" dirty="0" smtClean="0">
                <a:solidFill>
                  <a:srgbClr val="0070C0"/>
                </a:solidFill>
              </a:rPr>
              <a:t>Вычисление пределов функции. Предел функции на бесконечности. </a:t>
            </a:r>
            <a:br>
              <a:rPr lang="ru-RU" sz="4700" b="1" dirty="0" smtClean="0">
                <a:solidFill>
                  <a:srgbClr val="0070C0"/>
                </a:solidFill>
              </a:rPr>
            </a:br>
            <a:r>
              <a:rPr lang="ru-RU" sz="4700" b="1" dirty="0" smtClean="0">
                <a:solidFill>
                  <a:srgbClr val="0070C0"/>
                </a:solidFill>
              </a:rPr>
              <a:t>Два замечательных предела. Вычисление числа «е». (практическое занятие)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88024" y="4941168"/>
            <a:ext cx="4141694" cy="1702542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Автор: преподаватель </a:t>
            </a:r>
            <a:r>
              <a:rPr lang="ru-RU" dirty="0" smtClean="0">
                <a:solidFill>
                  <a:schemeClr val="tx1"/>
                </a:solidFill>
              </a:rPr>
              <a:t>ГБПОУ  КК «</a:t>
            </a:r>
            <a:r>
              <a:rPr lang="ru-RU" dirty="0" smtClean="0">
                <a:solidFill>
                  <a:schemeClr val="tx1"/>
                </a:solidFill>
              </a:rPr>
              <a:t>БИТ</a:t>
            </a:r>
            <a:r>
              <a:rPr lang="ru-RU" dirty="0" smtClean="0">
                <a:solidFill>
                  <a:schemeClr val="tx1"/>
                </a:solidFill>
              </a:rPr>
              <a:t>»</a:t>
            </a:r>
            <a:endParaRPr lang="ru-RU" dirty="0" smtClean="0">
              <a:solidFill>
                <a:schemeClr val="tx1"/>
              </a:solidFill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Косенко А.А.</a:t>
            </a:r>
            <a:endParaRPr lang="ru-RU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Проверка </a:t>
            </a:r>
            <a:r>
              <a:rPr lang="ru-RU" dirty="0" smtClean="0"/>
              <a:t>задания: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Ответы: 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-1,2; 0,4; -√5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2) 25, 4/3, 1/5√2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050" name="Picture 2" descr="C:\Program Files (x86)\Microsoft Office\MEDIA\CAGCAT10\j0149481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5" y="2643182"/>
            <a:ext cx="2460265" cy="25003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Изучение нового материала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447800"/>
            <a:ext cx="7790712" cy="5195910"/>
          </a:xfrm>
        </p:spPr>
        <p:txBody>
          <a:bodyPr/>
          <a:lstStyle/>
          <a:p>
            <a:pPr marL="0" indent="283464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Предел на бесконечности:</a:t>
            </a:r>
          </a:p>
          <a:p>
            <a:pPr marL="0" indent="283464"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283464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Число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называется пределом функции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y=f(x)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бесконечности (или при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стремящимся к бесконечности), если для всех достаточно больших по модулю значений аргумента </a:t>
            </a:r>
            <a:r>
              <a:rPr lang="ru-RU" b="1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соответствующие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значения функции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f(x)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сколь угодно мало отличаются от числа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А.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14290"/>
            <a:ext cx="7498080" cy="114300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Изучение нового материала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Первый замечательный предел</a:t>
            </a:r>
          </a:p>
          <a:p>
            <a:pPr>
              <a:buNone/>
            </a:pPr>
            <a:endParaRPr lang="ru-RU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 Второй замечательный предел равен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http://repetitr.h1.ru/math_volume/limits_files/figures/Image11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2348880"/>
            <a:ext cx="1717932" cy="722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repetitr.h1.ru/math_volume/limits_files/figures/Image27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4221088"/>
            <a:ext cx="2145990" cy="99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Изучение нового материала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268760"/>
            <a:ext cx="7498080" cy="497964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Использование замечательных пределов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Первый замечательный предел:</a:t>
            </a:r>
          </a:p>
          <a:p>
            <a:pPr>
              <a:buNone/>
            </a:pPr>
            <a:endPara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Второй замечательный предел: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repetitr.h1.ru/math_volume/limits_files/figures/Image44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564904"/>
            <a:ext cx="540060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repetitr.h1.ru/math_volume/limits_files/figures/Image45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3429000"/>
            <a:ext cx="2448272" cy="801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repetitr.h1.ru/math_volume/limits_files/figures/Image46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7744" y="4869160"/>
            <a:ext cx="5112568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repetitr.h1.ru/math_volume/limits_files/figures/Image47.gif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19672" y="5805264"/>
            <a:ext cx="3816424" cy="681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repetitr.h1.ru/math_volume/limits_files/figures/Image48.gif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92080" y="5877272"/>
            <a:ext cx="3312368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Изучение нового материала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1643042" y="1785926"/>
          <a:ext cx="5408612" cy="296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3" name="Формула" r:id="rId3" imgW="2361960" imgH="1295280" progId="Equation.3">
                  <p:embed/>
                </p:oleObj>
              </mc:Choice>
              <mc:Fallback>
                <p:oleObj name="Формула" r:id="rId3" imgW="2361960" imgH="12952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42" y="1785926"/>
                        <a:ext cx="5408612" cy="296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46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Задания на дом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772816"/>
            <a:ext cx="7498080" cy="4475584"/>
          </a:xfrm>
        </p:spPr>
        <p:txBody>
          <a:bodyPr/>
          <a:lstStyle/>
          <a:p>
            <a:pPr>
              <a:buNone/>
            </a:pPr>
            <a:endParaRPr lang="ru-RU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1285852" y="1428735"/>
          <a:ext cx="2428892" cy="44161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8" name="Формула" r:id="rId3" imgW="1396800" imgH="2539800" progId="Equation.3">
                  <p:embed/>
                </p:oleObj>
              </mc:Choice>
              <mc:Fallback>
                <p:oleObj name="Формула" r:id="rId3" imgW="1396800" imgH="2539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52" y="1428735"/>
                        <a:ext cx="2428892" cy="44161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5500694" y="1214422"/>
          <a:ext cx="2443163" cy="544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9" name="Формула" r:id="rId5" imgW="1117440" imgH="2489040" progId="Equation.3">
                  <p:embed/>
                </p:oleObj>
              </mc:Choice>
              <mc:Fallback>
                <p:oleObj name="Формула" r:id="rId5" imgW="1117440" imgH="24890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0694" y="1214422"/>
                        <a:ext cx="2443163" cy="5443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46"/>
          </a:xfrm>
        </p:spPr>
        <p:txBody>
          <a:bodyPr/>
          <a:lstStyle/>
          <a:p>
            <a:pPr algn="ctr"/>
            <a:r>
              <a:rPr lang="ru-RU" dirty="0" smtClean="0"/>
              <a:t>Задание на дом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142984"/>
            <a:ext cx="7858180" cy="5105416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Вычислите пределы: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5500694" y="1928802"/>
          <a:ext cx="2992438" cy="48129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2" name="Формула" r:id="rId3" imgW="1041120" imgH="1676160" progId="Equation.3">
                  <p:embed/>
                </p:oleObj>
              </mc:Choice>
              <mc:Fallback>
                <p:oleObj name="Формула" r:id="rId3" imgW="1041120" imgH="16761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0694" y="1928802"/>
                        <a:ext cx="2992438" cy="481290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1285851" y="2071678"/>
          <a:ext cx="3454681" cy="45005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3" name="Формула" r:id="rId5" imgW="1384200" imgH="1803240" progId="Equation.3">
                  <p:embed/>
                </p:oleObj>
              </mc:Choice>
              <mc:Fallback>
                <p:oleObj name="Формула" r:id="rId5" imgW="1384200" imgH="18032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51" y="2071678"/>
                        <a:ext cx="3454681" cy="45005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1428728" y="285728"/>
            <a:ext cx="7498080" cy="868346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Задание на дом </a:t>
            </a:r>
            <a:endParaRPr kumimoji="0" lang="ru-RU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C00000"/>
                </a:solidFill>
              </a:rPr>
              <a:t>Цель занятия:</a:t>
            </a:r>
            <a:endParaRPr lang="ru-RU" sz="54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    </a:t>
            </a:r>
            <a:r>
              <a:rPr lang="ru-RU" sz="4400" dirty="0" smtClean="0"/>
              <a:t>Повторить, обобщить и систематизировать знания по теме «Вычисление пределов функции» и отработать их применение на практике</a:t>
            </a:r>
            <a:endParaRPr lang="ru-RU" sz="4400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142852"/>
            <a:ext cx="7498080" cy="114300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                  Задачи:</a:t>
            </a:r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4"/>
          <p:cNvGraphicFramePr>
            <a:graphicFrameLocks noGrp="1"/>
          </p:cNvGraphicFramePr>
          <p:nvPr>
            <p:ph idx="1"/>
          </p:nvPr>
        </p:nvGraphicFramePr>
        <p:xfrm>
          <a:off x="885796" y="1196752"/>
          <a:ext cx="8258204" cy="51149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Ход урока: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340768"/>
            <a:ext cx="8005026" cy="490763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Организационный момент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Повторение опорных знаний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Изучение нового материала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Актуализация знаний  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Домашнее задание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Итоги урока.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28215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Повторение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теоретических опорных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283464"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называют пределом функции в точке?</a:t>
            </a:r>
          </a:p>
          <a:p>
            <a:pPr marL="0" indent="283464"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Записать определение непрерывности функции.</a:t>
            </a:r>
          </a:p>
          <a:p>
            <a:pPr marL="0" indent="283464"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Сформулируйте основные теоремы о пределах.</a:t>
            </a:r>
          </a:p>
          <a:p>
            <a:pPr marL="0" indent="283464">
              <a:spcBef>
                <a:spcPts val="0"/>
              </a:spcBef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Какие способы вычисления пределов вы знаете?</a:t>
            </a:r>
          </a:p>
          <a:p>
            <a:pPr marL="0" indent="283464"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Повторение опорных знаний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124744"/>
            <a:ext cx="7890080" cy="5123656"/>
          </a:xfrm>
        </p:spPr>
        <p:txBody>
          <a:bodyPr>
            <a:normAutofit fontScale="92500" lnSpcReduction="10000"/>
          </a:bodyPr>
          <a:lstStyle/>
          <a:p>
            <a:pPr marL="282575" indent="-282575">
              <a:buNone/>
            </a:pPr>
            <a:r>
              <a:rPr lang="ru-RU" b="1" dirty="0" smtClean="0">
                <a:solidFill>
                  <a:srgbClr val="7030A0"/>
                </a:solidFill>
              </a:rPr>
              <a:t>Определение предела.</a:t>
            </a:r>
            <a:r>
              <a:rPr lang="ru-RU" dirty="0" smtClean="0">
                <a:solidFill>
                  <a:srgbClr val="7030A0"/>
                </a:solidFill>
              </a:rPr>
              <a:t> Число </a:t>
            </a:r>
            <a:r>
              <a:rPr lang="ru-RU" i="1" dirty="0" smtClean="0">
                <a:solidFill>
                  <a:srgbClr val="7030A0"/>
                </a:solidFill>
              </a:rPr>
              <a:t>b</a:t>
            </a:r>
            <a:r>
              <a:rPr lang="ru-RU" dirty="0" smtClean="0">
                <a:solidFill>
                  <a:srgbClr val="7030A0"/>
                </a:solidFill>
              </a:rPr>
              <a:t> – предел функции </a:t>
            </a:r>
            <a:r>
              <a:rPr lang="ru-RU" i="1" dirty="0" smtClean="0">
                <a:solidFill>
                  <a:srgbClr val="7030A0"/>
                </a:solidFill>
              </a:rPr>
              <a:t>f(x)</a:t>
            </a:r>
            <a:r>
              <a:rPr lang="ru-RU" dirty="0" smtClean="0">
                <a:solidFill>
                  <a:srgbClr val="7030A0"/>
                </a:solidFill>
              </a:rPr>
              <a:t> при </a:t>
            </a:r>
            <a:r>
              <a:rPr lang="ru-RU" i="1" dirty="0" smtClean="0">
                <a:solidFill>
                  <a:srgbClr val="7030A0"/>
                </a:solidFill>
              </a:rPr>
              <a:t>x </a:t>
            </a:r>
            <a:r>
              <a:rPr lang="ru-RU" dirty="0" smtClean="0">
                <a:solidFill>
                  <a:srgbClr val="7030A0"/>
                </a:solidFill>
              </a:rPr>
              <a:t>стремящемся к </a:t>
            </a:r>
            <a:r>
              <a:rPr lang="ru-RU" i="1" dirty="0" smtClean="0">
                <a:solidFill>
                  <a:srgbClr val="7030A0"/>
                </a:solidFill>
              </a:rPr>
              <a:t>a</a:t>
            </a:r>
            <a:r>
              <a:rPr lang="ru-RU" dirty="0" smtClean="0">
                <a:solidFill>
                  <a:srgbClr val="7030A0"/>
                </a:solidFill>
              </a:rPr>
              <a:t>, если для каждого положительного числа e можно указать такое положительной число d, что для всех </a:t>
            </a:r>
            <a:r>
              <a:rPr lang="ru-RU" i="1" dirty="0" smtClean="0">
                <a:solidFill>
                  <a:srgbClr val="7030A0"/>
                </a:solidFill>
              </a:rPr>
              <a:t>x</a:t>
            </a:r>
            <a:r>
              <a:rPr lang="ru-RU" dirty="0" smtClean="0">
                <a:solidFill>
                  <a:srgbClr val="7030A0"/>
                </a:solidFill>
              </a:rPr>
              <a:t>, отличных от </a:t>
            </a:r>
            <a:r>
              <a:rPr lang="ru-RU" i="1" dirty="0" smtClean="0">
                <a:solidFill>
                  <a:srgbClr val="7030A0"/>
                </a:solidFill>
              </a:rPr>
              <a:t>a</a:t>
            </a:r>
            <a:r>
              <a:rPr lang="ru-RU" dirty="0" smtClean="0">
                <a:solidFill>
                  <a:srgbClr val="7030A0"/>
                </a:solidFill>
              </a:rPr>
              <a:t> и удовлетворяющих неравенству |</a:t>
            </a:r>
            <a:r>
              <a:rPr lang="ru-RU" i="1" dirty="0" smtClean="0">
                <a:solidFill>
                  <a:srgbClr val="7030A0"/>
                </a:solidFill>
              </a:rPr>
              <a:t>x-a</a:t>
            </a:r>
            <a:r>
              <a:rPr lang="ru-RU" dirty="0" smtClean="0">
                <a:solidFill>
                  <a:srgbClr val="7030A0"/>
                </a:solidFill>
              </a:rPr>
              <a:t>|&lt;d, имеет место неравенство |f(x)-b|&lt;d.</a:t>
            </a:r>
          </a:p>
          <a:p>
            <a:pPr marL="282575" indent="-282575">
              <a:buNone/>
            </a:pPr>
            <a:r>
              <a:rPr lang="ru-RU" dirty="0" smtClean="0">
                <a:solidFill>
                  <a:srgbClr val="7030A0"/>
                </a:solidFill>
              </a:rPr>
              <a:t>Если </a:t>
            </a:r>
            <a:r>
              <a:rPr lang="ru-RU" i="1" dirty="0" smtClean="0">
                <a:solidFill>
                  <a:srgbClr val="7030A0"/>
                </a:solidFill>
              </a:rPr>
              <a:t>b</a:t>
            </a:r>
            <a:r>
              <a:rPr lang="ru-RU" dirty="0" smtClean="0">
                <a:solidFill>
                  <a:srgbClr val="7030A0"/>
                </a:solidFill>
              </a:rPr>
              <a:t> есть предел функции </a:t>
            </a:r>
            <a:r>
              <a:rPr lang="ru-RU" i="1" dirty="0" smtClean="0">
                <a:solidFill>
                  <a:srgbClr val="7030A0"/>
                </a:solidFill>
              </a:rPr>
              <a:t>f(x)</a:t>
            </a:r>
            <a:r>
              <a:rPr lang="ru-RU" dirty="0" smtClean="0">
                <a:solidFill>
                  <a:srgbClr val="7030A0"/>
                </a:solidFill>
              </a:rPr>
              <a:t> при </a:t>
            </a:r>
            <a:r>
              <a:rPr lang="ru-RU" i="1" dirty="0" smtClean="0">
                <a:solidFill>
                  <a:srgbClr val="7030A0"/>
                </a:solidFill>
              </a:rPr>
              <a:t>x</a:t>
            </a:r>
            <a:r>
              <a:rPr lang="ru-RU" dirty="0" smtClean="0">
                <a:solidFill>
                  <a:srgbClr val="7030A0"/>
                </a:solidFill>
              </a:rPr>
              <a:t> стремящемся к </a:t>
            </a:r>
            <a:r>
              <a:rPr lang="ru-RU" i="1" dirty="0" smtClean="0">
                <a:solidFill>
                  <a:srgbClr val="7030A0"/>
                </a:solidFill>
              </a:rPr>
              <a:t>a</a:t>
            </a:r>
            <a:r>
              <a:rPr lang="ru-RU" dirty="0" smtClean="0">
                <a:solidFill>
                  <a:srgbClr val="7030A0"/>
                </a:solidFill>
              </a:rPr>
              <a:t>, то записывают это так:</a:t>
            </a:r>
          </a:p>
          <a:p>
            <a:pPr marL="282575" indent="-282575">
              <a:buNone/>
            </a:pPr>
            <a:r>
              <a:rPr lang="ru-RU" dirty="0" smtClean="0">
                <a:solidFill>
                  <a:srgbClr val="7030A0"/>
                </a:solidFill>
              </a:rPr>
              <a:t>Функция </a:t>
            </a:r>
            <a:r>
              <a:rPr lang="ru-RU" i="1" dirty="0" smtClean="0">
                <a:solidFill>
                  <a:srgbClr val="7030A0"/>
                </a:solidFill>
              </a:rPr>
              <a:t>f(x)</a:t>
            </a:r>
            <a:r>
              <a:rPr lang="ru-RU" dirty="0" smtClean="0">
                <a:solidFill>
                  <a:srgbClr val="7030A0"/>
                </a:solidFill>
              </a:rPr>
              <a:t> непрерывна в точке </a:t>
            </a:r>
            <a:r>
              <a:rPr lang="ru-RU" i="1" dirty="0" smtClean="0">
                <a:solidFill>
                  <a:srgbClr val="7030A0"/>
                </a:solidFill>
              </a:rPr>
              <a:t>a</a:t>
            </a:r>
            <a:r>
              <a:rPr lang="ru-RU" dirty="0" smtClean="0">
                <a:solidFill>
                  <a:srgbClr val="7030A0"/>
                </a:solidFill>
              </a:rPr>
              <a:t>, если</a:t>
            </a:r>
          </a:p>
          <a:p>
            <a:pPr marL="282575" indent="-282575"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http://repetitr.h1.ru/math_volume/limits_files/figures/Image36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4941168"/>
            <a:ext cx="1656184" cy="597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repetitr.h1.ru/math_volume/limits_files/figures/Image37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5877272"/>
            <a:ext cx="1800200" cy="525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Повторение опорных знаний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Основные теоремы о пределах:</a:t>
            </a: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ТЕОРЕМА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dirty="0" smtClean="0">
                <a:solidFill>
                  <a:srgbClr val="7030A0"/>
                </a:solidFill>
              </a:rPr>
              <a:t>.</a:t>
            </a:r>
            <a:r>
              <a:rPr lang="ru-RU" dirty="0" smtClean="0">
                <a:solidFill>
                  <a:srgbClr val="7030A0"/>
                </a:solidFill>
              </a:rPr>
              <a:t> Предел суммы двух функций при </a:t>
            </a:r>
            <a:r>
              <a:rPr lang="ru-RU" i="1" dirty="0" smtClean="0">
                <a:solidFill>
                  <a:srgbClr val="7030A0"/>
                </a:solidFill>
              </a:rPr>
              <a:t>x</a:t>
            </a:r>
            <a:r>
              <a:rPr lang="ru-RU" dirty="0" smtClean="0">
                <a:solidFill>
                  <a:srgbClr val="7030A0"/>
                </a:solidFill>
              </a:rPr>
              <a:t> стремящемся к </a:t>
            </a:r>
            <a:r>
              <a:rPr lang="ru-RU" i="1" dirty="0" smtClean="0">
                <a:solidFill>
                  <a:srgbClr val="7030A0"/>
                </a:solidFill>
              </a:rPr>
              <a:t>a</a:t>
            </a:r>
            <a:r>
              <a:rPr lang="ru-RU" dirty="0" smtClean="0">
                <a:solidFill>
                  <a:srgbClr val="7030A0"/>
                </a:solidFill>
              </a:rPr>
              <a:t> равен сумме пределов этих функций , то есть </a:t>
            </a:r>
          </a:p>
          <a:p>
            <a:pPr>
              <a:buNone/>
            </a:pPr>
            <a:endParaRPr lang="ru-RU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ru-RU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ТЕОРЕМА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 smtClean="0">
                <a:solidFill>
                  <a:srgbClr val="7030A0"/>
                </a:solidFill>
              </a:rPr>
              <a:t>.</a:t>
            </a:r>
            <a:r>
              <a:rPr lang="ru-RU" dirty="0" smtClean="0">
                <a:solidFill>
                  <a:srgbClr val="7030A0"/>
                </a:solidFill>
              </a:rPr>
              <a:t> Предел произведения двух функций при </a:t>
            </a:r>
            <a:r>
              <a:rPr lang="ru-RU" i="1" dirty="0" smtClean="0">
                <a:solidFill>
                  <a:srgbClr val="7030A0"/>
                </a:solidFill>
              </a:rPr>
              <a:t>x</a:t>
            </a:r>
            <a:r>
              <a:rPr lang="ru-RU" dirty="0" smtClean="0">
                <a:solidFill>
                  <a:srgbClr val="7030A0"/>
                </a:solidFill>
              </a:rPr>
              <a:t> стремящемся к </a:t>
            </a:r>
            <a:r>
              <a:rPr lang="ru-RU" i="1" dirty="0" smtClean="0">
                <a:solidFill>
                  <a:srgbClr val="7030A0"/>
                </a:solidFill>
              </a:rPr>
              <a:t>a</a:t>
            </a:r>
            <a:r>
              <a:rPr lang="ru-RU" dirty="0" smtClean="0">
                <a:solidFill>
                  <a:srgbClr val="7030A0"/>
                </a:solidFill>
              </a:rPr>
              <a:t> равен произведению пределов этих функций, то есть</a:t>
            </a:r>
          </a:p>
          <a:p>
            <a:pPr>
              <a:buNone/>
            </a:pPr>
            <a:endParaRPr lang="ru-RU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ru-RU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7030A0"/>
                </a:solidFill>
              </a:rPr>
              <a:t>ТЕОРЕМА </a:t>
            </a: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dirty="0" smtClean="0">
                <a:solidFill>
                  <a:srgbClr val="7030A0"/>
                </a:solidFill>
              </a:rPr>
              <a:t>.</a:t>
            </a:r>
            <a:r>
              <a:rPr lang="ru-RU" dirty="0" smtClean="0">
                <a:solidFill>
                  <a:srgbClr val="7030A0"/>
                </a:solidFill>
              </a:rPr>
              <a:t> Предел частного двух функций при </a:t>
            </a:r>
            <a:r>
              <a:rPr lang="ru-RU" i="1" dirty="0" smtClean="0">
                <a:solidFill>
                  <a:srgbClr val="7030A0"/>
                </a:solidFill>
              </a:rPr>
              <a:t>x</a:t>
            </a:r>
            <a:r>
              <a:rPr lang="ru-RU" dirty="0" smtClean="0">
                <a:solidFill>
                  <a:srgbClr val="7030A0"/>
                </a:solidFill>
              </a:rPr>
              <a:t> стремящемся к </a:t>
            </a:r>
            <a:r>
              <a:rPr lang="ru-RU" i="1" dirty="0" smtClean="0">
                <a:solidFill>
                  <a:srgbClr val="7030A0"/>
                </a:solidFill>
              </a:rPr>
              <a:t>a</a:t>
            </a:r>
            <a:r>
              <a:rPr lang="ru-RU" dirty="0" smtClean="0">
                <a:solidFill>
                  <a:srgbClr val="7030A0"/>
                </a:solidFill>
              </a:rPr>
              <a:t> равен частному пределов, если предел знаменателя отличен от нуля, то есть</a:t>
            </a:r>
          </a:p>
          <a:p>
            <a:pPr>
              <a:buNone/>
            </a:pPr>
            <a:endParaRPr lang="ru-RU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и равен плюс (минус) бесконечности, если предел знаменателя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dirty="0" smtClean="0">
                <a:solidFill>
                  <a:srgbClr val="7030A0"/>
                </a:solidFill>
              </a:rPr>
              <a:t>, а предел числителя конечен и отличен от нуля.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http://repetitr.h1.ru/math_volume/limits_files/figures/Image28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2420888"/>
            <a:ext cx="3352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repetitr.h1.ru/math_volume/limits_files/figures/Image21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3429000"/>
            <a:ext cx="30861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repetitr.h1.ru/math_volume/limits_files/figures/Image38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848" y="4509120"/>
            <a:ext cx="379095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Повторение опорных знаний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Способы вычисления пределов:</a:t>
            </a:r>
          </a:p>
          <a:p>
            <a:pPr marL="596646" indent="-514350">
              <a:buAutoNum type="arabicParenR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Непосредственной подстановкой</a:t>
            </a:r>
          </a:p>
          <a:p>
            <a:pPr marL="596646" indent="-514350">
              <a:buAutoNum type="arabicParenR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Разложение числителя и знаменателя на множители и сокращение дроби</a:t>
            </a:r>
          </a:p>
          <a:p>
            <a:pPr marL="596646" indent="-514350">
              <a:buAutoNum type="arabicParenR"/>
            </a:pP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Домножение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на сопряженные с целью избавления от иррациональности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</a:t>
            </a:r>
            <a:r>
              <a:rPr lang="ru-RU" dirty="0" smtClean="0"/>
              <a:t>овторение практических  навыков: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428736"/>
            <a:ext cx="7498080" cy="5429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Вычислите пределы: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вариант                         2 вариант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                                 1) 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2)                                  2)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3)                                  3)</a:t>
            </a: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1714480" y="2571744"/>
          <a:ext cx="2987407" cy="37147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Формула" r:id="rId3" imgW="1218960" imgH="1257120" progId="Equation.3">
                  <p:embed/>
                </p:oleObj>
              </mc:Choice>
              <mc:Fallback>
                <p:oleObj name="Формула" r:id="rId3" imgW="1218960" imgH="12571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4480" y="2571744"/>
                        <a:ext cx="2987407" cy="37147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5457825" y="2970213"/>
          <a:ext cx="2879725" cy="327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Формула" r:id="rId5" imgW="1269720" imgH="1206360" progId="Equation.3">
                  <p:embed/>
                </p:oleObj>
              </mc:Choice>
              <mc:Fallback>
                <p:oleObj name="Формула" r:id="rId5" imgW="1269720" imgH="12063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7825" y="2970213"/>
                        <a:ext cx="2879725" cy="327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Формула" r:id="rId7" imgW="114120" imgH="215640" progId="Equation.3">
                  <p:embed/>
                </p:oleObj>
              </mc:Choice>
              <mc:Fallback>
                <p:oleObj name="Формула" r:id="rId7" imgW="11412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3316</TotalTime>
  <Words>340</Words>
  <Application>Microsoft Office PowerPoint</Application>
  <PresentationFormat>Экран (4:3)</PresentationFormat>
  <Paragraphs>130</Paragraphs>
  <Slides>16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Солнцестояние</vt:lpstr>
      <vt:lpstr>Формула</vt:lpstr>
      <vt:lpstr>              Вычисление пределов функции. Предел функции на бесконечности.  Два замечательных предела. Вычисление числа «е». (практическое занятие)  </vt:lpstr>
      <vt:lpstr>Цель занятия:</vt:lpstr>
      <vt:lpstr>                  Задачи:</vt:lpstr>
      <vt:lpstr>Ход урока:</vt:lpstr>
      <vt:lpstr>Повторение теоретических опорных знаний</vt:lpstr>
      <vt:lpstr>Повторение опорных знаний</vt:lpstr>
      <vt:lpstr>Повторение опорных знаний</vt:lpstr>
      <vt:lpstr>Повторение опорных знаний</vt:lpstr>
      <vt:lpstr>Повторение практических  навыков:</vt:lpstr>
      <vt:lpstr>Проверка задания:</vt:lpstr>
      <vt:lpstr>Изучение нового материала</vt:lpstr>
      <vt:lpstr>Изучение нового материала</vt:lpstr>
      <vt:lpstr>Изучение нового материала</vt:lpstr>
      <vt:lpstr>Изучение нового материала</vt:lpstr>
      <vt:lpstr>Задания на дом</vt:lpstr>
      <vt:lpstr>Задание на дом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Вычисление пределов функции. Предел функции на бесконечности. Два замечательных предела. Вычисление числа «е». (практическое занятие)</dc:title>
  <dc:creator>НПК</dc:creator>
  <cp:lastModifiedBy>aleks</cp:lastModifiedBy>
  <cp:revision>67</cp:revision>
  <dcterms:modified xsi:type="dcterms:W3CDTF">2020-05-08T15:16:15Z</dcterms:modified>
</cp:coreProperties>
</file>