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sldIdLst>
    <p:sldId id="256" r:id="rId2"/>
    <p:sldId id="257" r:id="rId3"/>
    <p:sldId id="258" r:id="rId4"/>
    <p:sldId id="269" r:id="rId5"/>
    <p:sldId id="259" r:id="rId6"/>
    <p:sldId id="263" r:id="rId7"/>
    <p:sldId id="264" r:id="rId8"/>
    <p:sldId id="266" r:id="rId9"/>
    <p:sldId id="260" r:id="rId10"/>
    <p:sldId id="273" r:id="rId11"/>
    <p:sldId id="267" r:id="rId12"/>
    <p:sldId id="268" r:id="rId13"/>
    <p:sldId id="261" r:id="rId14"/>
    <p:sldId id="270" r:id="rId15"/>
    <p:sldId id="262" r:id="rId16"/>
    <p:sldId id="271" r:id="rId17"/>
    <p:sldId id="275" r:id="rId18"/>
    <p:sldId id="274" r:id="rId19"/>
    <p:sldId id="272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CCFF"/>
    <a:srgbClr val="00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194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DD3C6D-235C-4859-8F12-FB7F9A05D999}" type="datetimeFigureOut">
              <a:rPr lang="ru-RU" smtClean="0"/>
              <a:t>02.03.2020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Rectangle 8"/>
          <p:cNvSpPr/>
          <p:nvPr/>
        </p:nvSpPr>
        <p:spPr>
          <a:xfrm>
            <a:off x="345440" y="2942602"/>
            <a:ext cx="7147931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572652" y="2944634"/>
            <a:ext cx="1190348" cy="2459736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712714" y="3136658"/>
            <a:ext cx="910224" cy="2075688"/>
          </a:xfrm>
          <a:prstGeom prst="rect">
            <a:avLst/>
          </a:prstGeom>
          <a:solidFill>
            <a:schemeClr val="accent3">
              <a:alpha val="70000"/>
            </a:schemeClr>
          </a:solidFill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45483" y="3055621"/>
            <a:ext cx="6947845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86826" y="4625268"/>
            <a:ext cx="762000" cy="457200"/>
          </a:xfrm>
        </p:spPr>
        <p:txBody>
          <a:bodyPr/>
          <a:lstStyle>
            <a:lvl1pPr algn="ctr">
              <a:defRPr sz="28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58F77541-9CFA-428E-AF98-0D59E90E3CF9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Rectangle 10"/>
          <p:cNvSpPr/>
          <p:nvPr/>
        </p:nvSpPr>
        <p:spPr>
          <a:xfrm>
            <a:off x="541822" y="4559276"/>
            <a:ext cx="6755166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38971" y="3139440"/>
            <a:ext cx="6760868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2805" y="4648200"/>
            <a:ext cx="6553200" cy="457200"/>
          </a:xfrm>
        </p:spPr>
        <p:txBody>
          <a:bodyPr>
            <a:normAutofit/>
          </a:bodyPr>
          <a:lstStyle>
            <a:lvl1pPr marL="0" indent="0" algn="ctr">
              <a:buNone/>
              <a:defRPr sz="1800" cap="all" spc="300" baseline="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4705" y="3227033"/>
            <a:ext cx="6629400" cy="1219201"/>
          </a:xfrm>
        </p:spPr>
        <p:txBody>
          <a:bodyPr anchor="b" anchorCtr="0">
            <a:noAutofit/>
          </a:bodyPr>
          <a:lstStyle>
            <a:lvl1pPr>
              <a:defRPr sz="4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DD3C6D-235C-4859-8F12-FB7F9A05D999}" type="datetimeFigureOut">
              <a:rPr lang="ru-RU" smtClean="0"/>
              <a:t>02.03.2020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77541-9CFA-428E-AF98-0D59E90E3CF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861702" y="228600"/>
            <a:ext cx="1859280" cy="6122634"/>
          </a:xfrm>
          <a:prstGeom prst="rect">
            <a:avLst/>
          </a:prstGeom>
          <a:solidFill>
            <a:srgbClr val="FFFFFF">
              <a:alpha val="85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955225" y="351409"/>
            <a:ext cx="1672235" cy="587701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48577" y="395427"/>
            <a:ext cx="1485531" cy="5788981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80999"/>
            <a:ext cx="6172200" cy="579120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DD3C6D-235C-4859-8F12-FB7F9A05D999}" type="datetimeFigureOut">
              <a:rPr lang="ru-RU" smtClean="0"/>
              <a:t>02.03.2020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77541-9CFA-428E-AF98-0D59E90E3CF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DD3C6D-235C-4859-8F12-FB7F9A05D999}" type="datetimeFigureOut">
              <a:rPr lang="ru-RU" smtClean="0"/>
              <a:t>02.03.2020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77541-9CFA-428E-AF98-0D59E90E3CF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DD3C6D-235C-4859-8F12-FB7F9A05D999}" type="datetimeFigureOut">
              <a:rPr lang="ru-RU" smtClean="0"/>
              <a:t>02.03.2020</a:t>
            </a:fld>
            <a:endParaRPr lang="ru-RU"/>
          </a:p>
        </p:txBody>
      </p:sp>
      <p:sp>
        <p:nvSpPr>
          <p:cNvPr id="13" name="Rectangle 12"/>
          <p:cNvSpPr/>
          <p:nvPr/>
        </p:nvSpPr>
        <p:spPr>
          <a:xfrm>
            <a:off x="451976" y="2946400"/>
            <a:ext cx="8265160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567656" y="3048000"/>
            <a:ext cx="8033800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77541-9CFA-428E-AF98-0D59E90E3CF9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6" y="3200399"/>
            <a:ext cx="7696200" cy="1295401"/>
          </a:xfrm>
        </p:spPr>
        <p:txBody>
          <a:bodyPr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4000" kern="1200" cap="all" baseline="0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675496" y="4541520"/>
            <a:ext cx="7818120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6" y="4607510"/>
            <a:ext cx="7696200" cy="523783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75757" y="3124200"/>
            <a:ext cx="7817599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6128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DD3C6D-235C-4859-8F12-FB7F9A05D999}" type="datetimeFigureOut">
              <a:rPr lang="ru-RU" smtClean="0"/>
              <a:t>02.03.2020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77541-9CFA-428E-AF98-0D59E90E3CF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6128" y="1722438"/>
            <a:ext cx="4040188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128" y="2438400"/>
            <a:ext cx="4040188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22438"/>
            <a:ext cx="4041775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38400"/>
            <a:ext cx="4041775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DD3C6D-235C-4859-8F12-FB7F9A05D999}" type="datetimeFigureOut">
              <a:rPr lang="ru-RU" smtClean="0"/>
              <a:t>02.03.2020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77541-9CFA-428E-AF98-0D59E90E3CF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DD3C6D-235C-4859-8F12-FB7F9A05D999}" type="datetimeFigureOut">
              <a:rPr lang="ru-RU" smtClean="0"/>
              <a:t>02.03.2020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77541-9CFA-428E-AF98-0D59E90E3CF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ounded Rectangle 10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DD3C6D-235C-4859-8F12-FB7F9A05D999}" type="datetimeFigureOut">
              <a:rPr lang="ru-RU" smtClean="0"/>
              <a:t>02.03.2020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77541-9CFA-428E-AF98-0D59E90E3CF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ounded Rectangle 11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685800"/>
            <a:ext cx="4572000" cy="525780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DD3C6D-235C-4859-8F12-FB7F9A05D999}" type="datetimeFigureOut">
              <a:rPr lang="ru-RU" smtClean="0"/>
              <a:t>02.03.2020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77541-9CFA-428E-AF98-0D59E90E3CF9}" type="slidenum">
              <a:rPr lang="ru-RU" smtClean="0"/>
              <a:t>‹#›</a:t>
            </a:fld>
            <a:endParaRPr lang="ru-RU"/>
          </a:p>
        </p:txBody>
      </p:sp>
      <p:sp>
        <p:nvSpPr>
          <p:cNvPr id="8" name="Rectangle 7"/>
          <p:cNvSpPr/>
          <p:nvPr/>
        </p:nvSpPr>
        <p:spPr>
          <a:xfrm>
            <a:off x="560034" y="1505712"/>
            <a:ext cx="2716566" cy="3523488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76690" y="1642472"/>
            <a:ext cx="2483254" cy="3234328"/>
          </a:xfrm>
          <a:prstGeom prst="rect">
            <a:avLst/>
          </a:prstGeom>
          <a:solidFill>
            <a:srgbClr val="FFFFFF"/>
          </a:solidFill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9000" y="2971800"/>
            <a:ext cx="2298634" cy="1752600"/>
          </a:xfrm>
        </p:spPr>
        <p:txBody>
          <a:bodyPr/>
          <a:lstStyle>
            <a:lvl1pPr marL="0" indent="0">
              <a:spcBef>
                <a:spcPts val="400"/>
              </a:spcBef>
              <a:buNone/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9000" y="1734312"/>
            <a:ext cx="2298634" cy="1191620"/>
          </a:xfrm>
        </p:spPr>
        <p:txBody>
          <a:bodyPr anchor="b">
            <a:normAutofit/>
          </a:bodyPr>
          <a:lstStyle>
            <a:lvl1pPr algn="l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ounded Rectangle 8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5800" y="621437"/>
            <a:ext cx="7772400" cy="4331564"/>
          </a:xfrm>
          <a:solidFill>
            <a:schemeClr val="bg2"/>
          </a:solidFill>
          <a:ln>
            <a:noFill/>
          </a:ln>
          <a:effectLst>
            <a:softEdge rad="12700"/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DD3C6D-235C-4859-8F12-FB7F9A05D999}" type="datetimeFigureOut">
              <a:rPr lang="ru-RU" smtClean="0"/>
              <a:t>02.03.2020</a:t>
            </a:fld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77541-9CFA-428E-AF98-0D59E90E3CF9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Rectangle 9"/>
          <p:cNvSpPr/>
          <p:nvPr/>
        </p:nvSpPr>
        <p:spPr>
          <a:xfrm>
            <a:off x="685800" y="4953000"/>
            <a:ext cx="7772400" cy="13716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61999" y="5029200"/>
            <a:ext cx="7600765" cy="1202924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3" name="Rectangle 12"/>
          <p:cNvSpPr/>
          <p:nvPr/>
        </p:nvSpPr>
        <p:spPr>
          <a:xfrm>
            <a:off x="914400" y="5638800"/>
            <a:ext cx="7328514" cy="451696"/>
          </a:xfrm>
          <a:prstGeom prst="rect">
            <a:avLst/>
          </a:prstGeom>
          <a:solidFill>
            <a:schemeClr val="accent1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05589" y="5074920"/>
            <a:ext cx="7946136" cy="1097280"/>
          </a:xfrm>
          <a:prstGeom prst="rect">
            <a:avLst/>
          </a:prstGeom>
          <a:noFill/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56289" y="5656556"/>
            <a:ext cx="7244736" cy="40171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5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05400"/>
            <a:ext cx="7328514" cy="523043"/>
          </a:xfrm>
        </p:spPr>
        <p:txBody>
          <a:bodyPr anchor="ctr" anchorCtr="0"/>
          <a:lstStyle>
            <a:lvl1pPr algn="ctr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3000">
              <a:srgbClr val="00B0F0"/>
            </a:gs>
            <a:gs pos="0">
              <a:schemeClr val="bg1">
                <a:lumMod val="95000"/>
              </a:schemeClr>
            </a:gs>
            <a:gs pos="53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" name="Rounded Rectangle 6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82296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47DD3C6D-235C-4859-8F12-FB7F9A05D999}" type="datetimeFigureOut">
              <a:rPr lang="ru-RU" smtClean="0"/>
              <a:t>02.03.2020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58F77541-9CFA-428E-AF98-0D59E90E3CF9}" type="slidenum">
              <a:rPr lang="ru-RU" smtClean="0"/>
              <a:t>‹#›</a:t>
            </a:fld>
            <a:endParaRPr lang="ru-RU"/>
          </a:p>
        </p:txBody>
      </p:sp>
      <p:sp>
        <p:nvSpPr>
          <p:cNvPr id="9" name="Rectangle 8"/>
          <p:cNvSpPr/>
          <p:nvPr/>
        </p:nvSpPr>
        <p:spPr>
          <a:xfrm>
            <a:off x="274320" y="278166"/>
            <a:ext cx="8595360" cy="132588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72863" y="372862"/>
            <a:ext cx="8380520" cy="111858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3500" kern="1200" cap="all" baseline="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ru.wikipedia.org/wiki/%D0%93%D0%BE%D0%B1%D0%B0_(%D0%BC%D0%B5%D1%82%D0%B5%D0%BE%D1%80%D0%B8%D1%82)" TargetMode="Externa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ru.wikipedia.org/wiki/1920_%D0%B3%D0%BE%D0%B4" TargetMode="External"/><Relationship Id="rId5" Type="http://schemas.openxmlformats.org/officeDocument/2006/relationships/hyperlink" Target="https://ru.wikipedia.org/wiki/%D0%9F%D0%B5%D1%80%D0%B2%D0%BE%D0%B1%D1%8B%D1%82%D0%BD%D0%BE%D0%B5_%D0%BE%D0%B1%D1%89%D0%B5%D1%81%D1%82%D0%B2%D0%BE" TargetMode="External"/><Relationship Id="rId4" Type="http://schemas.openxmlformats.org/officeDocument/2006/relationships/hyperlink" Target="https://ru.wikipedia.org/wiki/%D0%96%D0%B5%D0%BB%D0%B5%D0%B7%D0%BD%D1%8B%D0%B9_%D0%BC%D0%B5%D1%82%D0%B5%D0%BE%D1%80%D0%B8%D1%82" TargetMode="Externa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s://ru.wikipedia.org/wiki/1908_%D0%B3%D0%BE%D0%B4" TargetMode="External"/><Relationship Id="rId3" Type="http://schemas.openxmlformats.org/officeDocument/2006/relationships/image" Target="../media/image22.jpg"/><Relationship Id="rId7" Type="http://schemas.openxmlformats.org/officeDocument/2006/relationships/hyperlink" Target="https://ru.wikipedia.org/wiki/30_%D0%B8%D1%8E%D0%BD%D1%8F" TargetMode="Externa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ru.wikipedia.org/wiki/%D0%9F%D0%BE%D0%B4%D0%BA%D0%B0%D0%BC%D0%B5%D0%BD%D0%BD%D0%B0%D1%8F_%D0%A2%D1%83%D0%BD%D0%B3%D1%83%D1%81%D0%BA%D0%B0" TargetMode="External"/><Relationship Id="rId5" Type="http://schemas.openxmlformats.org/officeDocument/2006/relationships/hyperlink" Target="https://ru.wikipedia.org/wiki/%D0%9A%D0%BE%D0%BC%D0%B5%D1%82%D0%B0" TargetMode="External"/><Relationship Id="rId10" Type="http://schemas.openxmlformats.org/officeDocument/2006/relationships/hyperlink" Target="https://ru.wikipedia.org/wiki/%D0%A6%D0%B0%D1%80%D1%8C-%D0%B1%D0%BE%D0%BC%D0%B1%D0%B0" TargetMode="External"/><Relationship Id="rId4" Type="http://schemas.openxmlformats.org/officeDocument/2006/relationships/hyperlink" Target="https://ru.wikipedia.org/wiki/%D0%9C%D0%B5%D1%82%D0%B5%D0%BE%D1%80%D0%B8%D1%82" TargetMode="External"/><Relationship Id="rId9" Type="http://schemas.openxmlformats.org/officeDocument/2006/relationships/hyperlink" Target="https://ru.wikipedia.org/wiki/%D0%A2%D0%BE%D0%BD%D0%BD%D0%B0_%D1%82%D1%80%D0%BE%D1%82%D0%B8%D0%BB%D0%BE%D0%B2%D0%BE%D0%B3%D0%BE_%D1%8D%D0%BA%D0%B2%D0%B8%D0%B2%D0%B0%D0%BB%D0%B5%D0%BD%D1%82%D0%B0" TargetMode="Externa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2" r="5694"/>
          <a:stretch/>
        </p:blipFill>
        <p:spPr>
          <a:xfrm>
            <a:off x="1" y="9306"/>
            <a:ext cx="9143999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51520" y="1484784"/>
            <a:ext cx="823013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Малые тела солнечной системы</a:t>
            </a:r>
            <a:endParaRPr lang="ru-RU" sz="4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00381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51720" y="4653136"/>
            <a:ext cx="4752528" cy="864096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rgbClr val="002060"/>
                </a:solidFill>
              </a:rPr>
              <a:t>Стро</a:t>
            </a:r>
            <a:r>
              <a:rPr lang="ru-RU" sz="2800" b="1" dirty="0" smtClean="0">
                <a:solidFill>
                  <a:srgbClr val="002060"/>
                </a:solidFill>
              </a:rPr>
              <a:t>е</a:t>
            </a:r>
            <a:r>
              <a:rPr lang="ru-RU" sz="2800" dirty="0" smtClean="0">
                <a:solidFill>
                  <a:srgbClr val="002060"/>
                </a:solidFill>
              </a:rPr>
              <a:t>ние кометы</a:t>
            </a:r>
            <a:endParaRPr lang="ru-RU" sz="2800" dirty="0">
              <a:solidFill>
                <a:srgbClr val="002060"/>
              </a:solidFill>
            </a:endParaRPr>
          </a:p>
        </p:txBody>
      </p:sp>
      <p:pic>
        <p:nvPicPr>
          <p:cNvPr id="5" name="Picture 2" descr="http://o-kosmose.net/wp-content/uploads/2016/01/comet_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49742" y="1268760"/>
            <a:ext cx="6538700" cy="3312368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799003" y="5301208"/>
            <a:ext cx="6696744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/>
              <a:t>I</a:t>
            </a:r>
            <a:r>
              <a:rPr lang="ru-RU" sz="2000" b="1" dirty="0"/>
              <a:t>. Голова</a:t>
            </a:r>
          </a:p>
          <a:p>
            <a:r>
              <a:rPr lang="ru-RU" sz="2000" dirty="0"/>
              <a:t> 1. ядро (</a:t>
            </a:r>
            <a:r>
              <a:rPr lang="ru-RU" dirty="0"/>
              <a:t>твердые частицы, лед)</a:t>
            </a:r>
            <a:endParaRPr lang="ru-RU" sz="2000" dirty="0"/>
          </a:p>
          <a:p>
            <a:r>
              <a:rPr lang="ru-RU" sz="2000" dirty="0"/>
              <a:t> 2. кома </a:t>
            </a:r>
            <a:r>
              <a:rPr lang="ru-RU" dirty="0"/>
              <a:t>(туманная оболочка</a:t>
            </a:r>
            <a:r>
              <a:rPr lang="ru-RU" dirty="0" smtClean="0"/>
              <a:t>)</a:t>
            </a:r>
            <a:r>
              <a:rPr lang="en-US" b="1" dirty="0"/>
              <a:t> </a:t>
            </a:r>
            <a:endParaRPr lang="ru-RU" b="1" dirty="0" smtClean="0"/>
          </a:p>
          <a:p>
            <a:r>
              <a:rPr lang="en-US" b="1" dirty="0" smtClean="0"/>
              <a:t>II</a:t>
            </a:r>
            <a:r>
              <a:rPr lang="ru-RU" b="1" dirty="0"/>
              <a:t>. </a:t>
            </a:r>
            <a:r>
              <a:rPr lang="ru-RU" b="1" dirty="0" smtClean="0"/>
              <a:t>Хвост </a:t>
            </a:r>
            <a:r>
              <a:rPr lang="ru-RU" dirty="0" smtClean="0"/>
              <a:t>(газ и пыль</a:t>
            </a:r>
            <a:r>
              <a:rPr lang="ru-RU" dirty="0" smtClean="0"/>
              <a:t>)</a:t>
            </a:r>
            <a:endParaRPr lang="ru-RU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651798" y="188640"/>
            <a:ext cx="773458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err="1"/>
              <a:t>Коме́ты</a:t>
            </a:r>
            <a:r>
              <a:rPr lang="ru-RU" dirty="0"/>
              <a:t> (от </a:t>
            </a:r>
            <a:r>
              <a:rPr lang="ru-RU" dirty="0" err="1"/>
              <a:t>др</a:t>
            </a:r>
            <a:r>
              <a:rPr lang="ru-RU" dirty="0"/>
              <a:t>-греч. «волосатый, косматый») — небольшие небесные тела, имеющие туманный вид, обращающиеся вокруг Солнца по вытянутым орбитам.</a:t>
            </a:r>
          </a:p>
        </p:txBody>
      </p:sp>
    </p:spTree>
    <p:extLst>
      <p:ext uri="{BB962C8B-B14F-4D97-AF65-F5344CB8AC3E}">
        <p14:creationId xmlns:p14="http://schemas.microsoft.com/office/powerpoint/2010/main" val="452681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Documents and Settings\Olga\Рабочий стол\350px-cometorbit-ru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476" y="2676486"/>
            <a:ext cx="7085372" cy="4028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67544" y="260648"/>
            <a:ext cx="82089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Вид кометы зависит от того, как близко она находится от Солнца.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dirty="0" smtClean="0"/>
              <a:t>Вдали от Солнца комета выглядит как туманное пятно.</a:t>
            </a:r>
            <a:endParaRPr lang="ru-RU" dirty="0" smtClean="0"/>
          </a:p>
        </p:txBody>
      </p:sp>
      <p:sp>
        <p:nvSpPr>
          <p:cNvPr id="2" name="Овал 1"/>
          <p:cNvSpPr/>
          <p:nvPr/>
        </p:nvSpPr>
        <p:spPr>
          <a:xfrm>
            <a:off x="7344308" y="4223596"/>
            <a:ext cx="216024" cy="216024"/>
          </a:xfrm>
          <a:prstGeom prst="ellipse">
            <a:avLst/>
          </a:prstGeom>
          <a:solidFill>
            <a:srgbClr val="0070C0"/>
          </a:solidFill>
          <a:ln>
            <a:solidFill>
              <a:srgbClr val="66CCFF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Овал 4"/>
          <p:cNvSpPr/>
          <p:nvPr/>
        </p:nvSpPr>
        <p:spPr>
          <a:xfrm>
            <a:off x="7443348" y="4744942"/>
            <a:ext cx="216024" cy="216024"/>
          </a:xfrm>
          <a:prstGeom prst="ellipse">
            <a:avLst/>
          </a:prstGeom>
          <a:solidFill>
            <a:srgbClr val="0070C0"/>
          </a:solidFill>
          <a:ln>
            <a:solidFill>
              <a:srgbClr val="66CCFF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233772" y="922160"/>
            <a:ext cx="867645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30200" indent="-285750">
              <a:buFont typeface="Arial" pitchFamily="34" charset="0"/>
              <a:buChar char="•"/>
            </a:pPr>
            <a:r>
              <a:rPr lang="ru-RU" dirty="0" smtClean="0"/>
              <a:t>При </a:t>
            </a:r>
            <a:r>
              <a:rPr lang="ru-RU" dirty="0"/>
              <a:t>приближении кометы к Солнцу замёрзшие газы на её поверхности начинают испаряться и образуют </a:t>
            </a:r>
            <a:r>
              <a:rPr lang="ru-RU" dirty="0" smtClean="0"/>
              <a:t> кому и огромный </a:t>
            </a:r>
            <a:r>
              <a:rPr lang="ru-RU" dirty="0"/>
              <a:t>хвост, который тянется за кометой на миллионы километров. </a:t>
            </a:r>
            <a:endParaRPr lang="ru-RU" dirty="0" smtClean="0"/>
          </a:p>
          <a:p>
            <a:pPr marL="44450"/>
            <a:endParaRPr lang="ru-RU" dirty="0"/>
          </a:p>
          <a:p>
            <a:pPr marL="44450" algn="ctr"/>
            <a:r>
              <a:rPr lang="ru-RU" dirty="0" smtClean="0"/>
              <a:t>Под </a:t>
            </a:r>
            <a:r>
              <a:rPr lang="ru-RU" dirty="0"/>
              <a:t>давлением солнечного излучения и солнечного ветра хвост комет всегда направлен </a:t>
            </a:r>
            <a:r>
              <a:rPr lang="ru-RU" b="1" dirty="0"/>
              <a:t>от Солнца. </a:t>
            </a:r>
            <a:endParaRPr lang="ru-RU" b="1" dirty="0" smtClean="0"/>
          </a:p>
        </p:txBody>
      </p:sp>
    </p:spTree>
    <p:extLst>
      <p:ext uri="{BB962C8B-B14F-4D97-AF65-F5344CB8AC3E}">
        <p14:creationId xmlns:p14="http://schemas.microsoft.com/office/powerpoint/2010/main" val="1802738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95536" y="692696"/>
            <a:ext cx="844336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450" algn="just"/>
            <a:r>
              <a:rPr lang="ru-RU" b="1" dirty="0" smtClean="0"/>
              <a:t>Облако </a:t>
            </a:r>
            <a:r>
              <a:rPr lang="ru-RU" b="1" dirty="0" err="1"/>
              <a:t>Оорта</a:t>
            </a:r>
            <a:r>
              <a:rPr lang="ru-RU" b="1" dirty="0"/>
              <a:t> </a:t>
            </a:r>
            <a:r>
              <a:rPr lang="ru-RU" b="1" i="1" dirty="0"/>
              <a:t>- </a:t>
            </a:r>
            <a:r>
              <a:rPr lang="ru-RU" dirty="0"/>
              <a:t>м</a:t>
            </a:r>
            <a:r>
              <a:rPr lang="en-US" dirty="0"/>
              <a:t>ac</a:t>
            </a:r>
            <a:r>
              <a:rPr lang="ru-RU" dirty="0" err="1"/>
              <a:t>шт</a:t>
            </a:r>
            <a:r>
              <a:rPr lang="en-US" dirty="0"/>
              <a:t>a</a:t>
            </a:r>
            <a:r>
              <a:rPr lang="ru-RU" dirty="0" err="1"/>
              <a:t>бн</a:t>
            </a:r>
            <a:r>
              <a:rPr lang="en-US" dirty="0" err="1"/>
              <a:t>oe</a:t>
            </a:r>
            <a:r>
              <a:rPr lang="en-US" dirty="0"/>
              <a:t> o</a:t>
            </a:r>
            <a:r>
              <a:rPr lang="ru-RU" dirty="0" err="1"/>
              <a:t>бл</a:t>
            </a:r>
            <a:r>
              <a:rPr lang="en-US" dirty="0"/>
              <a:t>a</a:t>
            </a:r>
            <a:r>
              <a:rPr lang="ru-RU" dirty="0"/>
              <a:t>к</a:t>
            </a:r>
            <a:r>
              <a:rPr lang="en-US" dirty="0"/>
              <a:t>o c </a:t>
            </a:r>
            <a:r>
              <a:rPr lang="ru-RU" dirty="0"/>
              <a:t>л</a:t>
            </a:r>
            <a:r>
              <a:rPr lang="en-US" dirty="0"/>
              <a:t>e</a:t>
            </a:r>
            <a:r>
              <a:rPr lang="ru-RU" dirty="0" err="1"/>
              <a:t>дяными</a:t>
            </a:r>
            <a:r>
              <a:rPr lang="ru-RU" dirty="0"/>
              <a:t> и к</a:t>
            </a:r>
            <a:r>
              <a:rPr lang="en-US" dirty="0"/>
              <a:t>a</a:t>
            </a:r>
            <a:r>
              <a:rPr lang="ru-RU" dirty="0"/>
              <a:t>м</a:t>
            </a:r>
            <a:r>
              <a:rPr lang="en-US" dirty="0"/>
              <a:t>e</a:t>
            </a:r>
            <a:r>
              <a:rPr lang="ru-RU" dirty="0" err="1"/>
              <a:t>нными</a:t>
            </a:r>
            <a:r>
              <a:rPr lang="ru-RU" dirty="0"/>
              <a:t> т</a:t>
            </a:r>
            <a:r>
              <a:rPr lang="en-US" dirty="0"/>
              <a:t>e</a:t>
            </a:r>
            <a:r>
              <a:rPr lang="ru-RU" dirty="0"/>
              <a:t>л</a:t>
            </a:r>
            <a:r>
              <a:rPr lang="en-US" dirty="0"/>
              <a:t>a</a:t>
            </a:r>
            <a:r>
              <a:rPr lang="ru-RU" dirty="0" smtClean="0"/>
              <a:t>ми на окраине</a:t>
            </a:r>
            <a:r>
              <a:rPr lang="ru-RU" dirty="0" smtClean="0"/>
              <a:t> </a:t>
            </a:r>
            <a:r>
              <a:rPr lang="ru-RU" dirty="0"/>
              <a:t>Солнечной </a:t>
            </a:r>
            <a:r>
              <a:rPr lang="ru-RU" dirty="0" smtClean="0"/>
              <a:t>системы,  </a:t>
            </a:r>
            <a:r>
              <a:rPr lang="ru-RU" b="1" dirty="0"/>
              <a:t>«Царство комет</a:t>
            </a:r>
            <a:r>
              <a:rPr lang="ru-RU" b="1" dirty="0" smtClean="0"/>
              <a:t>».</a:t>
            </a:r>
          </a:p>
          <a:p>
            <a:pPr marL="44450" algn="just"/>
            <a:r>
              <a:rPr lang="ru-RU" b="1" dirty="0" smtClean="0"/>
              <a:t>Короткопериодические кометы (</a:t>
            </a:r>
            <a:r>
              <a:rPr lang="ru-RU" dirty="0" smtClean="0"/>
              <a:t>орбита</a:t>
            </a:r>
            <a:r>
              <a:rPr lang="ru-RU" b="1" dirty="0" smtClean="0"/>
              <a:t> не более 200 лет) </a:t>
            </a:r>
            <a:r>
              <a:rPr lang="ru-RU" dirty="0" smtClean="0"/>
              <a:t>прилетают из </a:t>
            </a:r>
            <a:r>
              <a:rPr lang="ru-RU" b="1" dirty="0" smtClean="0"/>
              <a:t>пояса </a:t>
            </a:r>
            <a:r>
              <a:rPr lang="ru-RU" b="1" dirty="0" err="1" smtClean="0"/>
              <a:t>Койпера</a:t>
            </a:r>
            <a:endParaRPr lang="ru-RU" b="1" dirty="0" smtClean="0"/>
          </a:p>
          <a:p>
            <a:pPr marL="44450" algn="just"/>
            <a:r>
              <a:rPr lang="ru-RU" b="1" dirty="0" smtClean="0"/>
              <a:t>Долгопериодические кометы (</a:t>
            </a:r>
            <a:r>
              <a:rPr lang="ru-RU" b="1" i="1" dirty="0" smtClean="0"/>
              <a:t>орбита</a:t>
            </a:r>
            <a:r>
              <a:rPr lang="ru-RU" b="1" dirty="0" smtClean="0"/>
              <a:t> десятки тысяч лет)  - </a:t>
            </a:r>
            <a:r>
              <a:rPr lang="ru-RU" dirty="0" smtClean="0"/>
              <a:t>из </a:t>
            </a:r>
            <a:r>
              <a:rPr lang="ru-RU" b="1" dirty="0" smtClean="0"/>
              <a:t>облака </a:t>
            </a:r>
            <a:r>
              <a:rPr lang="ru-RU" b="1" dirty="0" err="1" smtClean="0"/>
              <a:t>Оорта</a:t>
            </a:r>
            <a:endParaRPr lang="ru-RU" b="1" dirty="0" smtClean="0"/>
          </a:p>
        </p:txBody>
      </p:sp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285109" y="144462"/>
            <a:ext cx="8260672" cy="572356"/>
          </a:xfrm>
        </p:spPr>
        <p:txBody>
          <a:bodyPr>
            <a:normAutofit fontScale="90000"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ru-RU" sz="3600" b="1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Arial" pitchFamily="34" charset="0"/>
                <a:cs typeface="Arial" pitchFamily="34" charset="0"/>
              </a:rPr>
              <a:t>Пояс </a:t>
            </a:r>
            <a:r>
              <a:rPr lang="ru-RU" sz="3600" b="1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Arial" pitchFamily="34" charset="0"/>
                <a:cs typeface="Arial" pitchFamily="34" charset="0"/>
              </a:rPr>
              <a:t>койпера</a:t>
            </a:r>
            <a:r>
              <a:rPr lang="ru-RU" sz="3600" b="1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Arial" pitchFamily="34" charset="0"/>
                <a:cs typeface="Arial" pitchFamily="34" charset="0"/>
              </a:rPr>
              <a:t> и облако </a:t>
            </a:r>
            <a:r>
              <a:rPr lang="ru-RU" sz="3600" b="1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Arial" pitchFamily="34" charset="0"/>
                <a:cs typeface="Arial" pitchFamily="34" charset="0"/>
              </a:rPr>
              <a:t>оорта</a:t>
            </a:r>
            <a:endParaRPr lang="ru-RU" sz="3600" b="1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AutoShape 2" descr="&amp;Scy;&amp;rcy;&amp;acy;&amp;vcy;&amp;ncy;&amp;iecy;&amp;ncy;&amp;icy;&amp;iecy; &amp;rcy;&amp;acy;&amp;zcy;&amp;mcy;&amp;iecy;&amp;rcy;&amp;ocy;&amp;vcy; &amp;ocy;&amp;bcy;&amp;lcy;&amp;acy;&amp;kcy;&amp;acy; &amp;Ocy;&amp;ocy;&amp;rcy;&amp;tcy;&amp;acy; &amp;icy; &amp;Pcy;&amp;ocy;&amp;yacy;&amp;scy;&amp;acy; &amp;Kcy;&amp;ocy;&amp;jcy;&amp;pcy;&amp;iecy;&amp;rcy;&amp;acy;"/>
          <p:cNvSpPr>
            <a:spLocks noChangeAspect="1" noChangeArrowheads="1"/>
          </p:cNvSpPr>
          <p:nvPr/>
        </p:nvSpPr>
        <p:spPr bwMode="auto">
          <a:xfrm>
            <a:off x="155575" y="-3451225"/>
            <a:ext cx="8382000" cy="7191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180" y="2204863"/>
            <a:ext cx="5132071" cy="4403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262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316" y="188640"/>
            <a:ext cx="7849787" cy="432047"/>
          </a:xfrm>
        </p:spPr>
        <p:txBody>
          <a:bodyPr>
            <a:normAutofit fontScale="90000"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ru-RU" sz="2800" b="1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Arial" pitchFamily="34" charset="0"/>
                <a:cs typeface="Arial" pitchFamily="34" charset="0"/>
              </a:rPr>
              <a:t>Метеорные тела</a:t>
            </a:r>
            <a:endParaRPr lang="ru-RU" sz="2800" b="1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Рисунок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76056" y="3800202"/>
            <a:ext cx="3672408" cy="2937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6986" y="3820711"/>
            <a:ext cx="4001880" cy="29368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4551280" y="2150160"/>
            <a:ext cx="426919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Метеор </a:t>
            </a:r>
            <a:r>
              <a:rPr lang="ru-RU" dirty="0" smtClean="0"/>
              <a:t>– </a:t>
            </a:r>
            <a:r>
              <a:rPr lang="ru-RU" dirty="0" smtClean="0"/>
              <a:t>явление сгорания в атмосфере очень маленького метеорного тела</a:t>
            </a:r>
          </a:p>
          <a:p>
            <a:r>
              <a:rPr lang="ru-RU" dirty="0" smtClean="0"/>
              <a:t>Выглядит как </a:t>
            </a:r>
            <a:r>
              <a:rPr lang="ru-RU" dirty="0" smtClean="0"/>
              <a:t> «падающая звезда», сгорает </a:t>
            </a:r>
            <a:r>
              <a:rPr lang="ru-RU" dirty="0" err="1" smtClean="0"/>
              <a:t>польностью</a:t>
            </a:r>
            <a:r>
              <a:rPr lang="ru-RU" dirty="0"/>
              <a:t>.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172427" y="2150160"/>
            <a:ext cx="417099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Болид </a:t>
            </a:r>
            <a:r>
              <a:rPr lang="ru-RU" dirty="0" smtClean="0"/>
              <a:t>– </a:t>
            </a:r>
            <a:r>
              <a:rPr lang="ru-RU" dirty="0" smtClean="0"/>
              <a:t>явление сгорания в атмосфере Земли крупного </a:t>
            </a:r>
            <a:r>
              <a:rPr lang="ru-RU" dirty="0" err="1" smtClean="0"/>
              <a:t>мереорного</a:t>
            </a:r>
            <a:r>
              <a:rPr lang="ru-RU" dirty="0" smtClean="0"/>
              <a:t> тела.</a:t>
            </a:r>
          </a:p>
          <a:p>
            <a:r>
              <a:rPr lang="ru-RU" dirty="0" smtClean="0"/>
              <a:t>Выглядит как огненный шар, может не полностью сгореть</a:t>
            </a:r>
            <a:endParaRPr lang="ru-RU" dirty="0" smtClean="0"/>
          </a:p>
        </p:txBody>
      </p:sp>
      <p:sp>
        <p:nvSpPr>
          <p:cNvPr id="9" name="TextBox 8"/>
          <p:cNvSpPr txBox="1"/>
          <p:nvPr/>
        </p:nvSpPr>
        <p:spPr>
          <a:xfrm>
            <a:off x="467544" y="1780828"/>
            <a:ext cx="69847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Явления </a:t>
            </a:r>
            <a:r>
              <a:rPr lang="ru-RU" b="1" dirty="0" smtClean="0"/>
              <a:t>при полете метеорных </a:t>
            </a:r>
            <a:r>
              <a:rPr lang="ru-RU" b="1" dirty="0" smtClean="0"/>
              <a:t>тел в атмосфере Земли</a:t>
            </a:r>
            <a:endParaRPr lang="ru-RU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82088" y="764704"/>
            <a:ext cx="853838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Метеорное</a:t>
            </a:r>
            <a:r>
              <a:rPr lang="ru-RU" dirty="0"/>
              <a:t> </a:t>
            </a:r>
            <a:r>
              <a:rPr lang="ru-RU" b="1" dirty="0"/>
              <a:t>тело</a:t>
            </a:r>
            <a:r>
              <a:rPr lang="ru-RU" dirty="0"/>
              <a:t> (или </a:t>
            </a:r>
            <a:r>
              <a:rPr lang="ru-RU" b="1" dirty="0" err="1"/>
              <a:t>метеороид</a:t>
            </a:r>
            <a:r>
              <a:rPr lang="ru-RU" dirty="0"/>
              <a:t>) – это мелкий твердый космический объект, обычно обломок </a:t>
            </a:r>
            <a:r>
              <a:rPr lang="ru-RU" u="sng" dirty="0"/>
              <a:t>астероида</a:t>
            </a:r>
            <a:r>
              <a:rPr lang="ru-RU" dirty="0"/>
              <a:t> или </a:t>
            </a:r>
            <a:r>
              <a:rPr lang="ru-RU" u="sng" dirty="0"/>
              <a:t>кометы, </a:t>
            </a:r>
            <a:r>
              <a:rPr lang="ru-RU" dirty="0"/>
              <a:t>движущийся по орбите вокруг Солнца</a:t>
            </a:r>
          </a:p>
        </p:txBody>
      </p:sp>
    </p:spTree>
    <p:extLst>
      <p:ext uri="{BB962C8B-B14F-4D97-AF65-F5344CB8AC3E}">
        <p14:creationId xmlns:p14="http://schemas.microsoft.com/office/powerpoint/2010/main" val="2353507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422784" y="188640"/>
            <a:ext cx="8260672" cy="572356"/>
          </a:xfrm>
        </p:spPr>
        <p:txBody>
          <a:bodyPr>
            <a:normAutofit fontScale="90000"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ru-RU" sz="3600" b="1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Arial" pitchFamily="34" charset="0"/>
                <a:cs typeface="Arial" pitchFamily="34" charset="0"/>
              </a:rPr>
              <a:t>Метеорные потоки</a:t>
            </a:r>
            <a:endParaRPr lang="ru-RU" sz="3600" b="1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397" y="2348880"/>
            <a:ext cx="4800600" cy="3724275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67397" y="836712"/>
            <a:ext cx="844348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Метеорный поток (звездный дождь) </a:t>
            </a:r>
            <a:r>
              <a:rPr lang="ru-RU" dirty="0"/>
              <a:t>—совокупность метеоров, порождённых вторжением в атмосферу Земли роя </a:t>
            </a:r>
            <a:r>
              <a:rPr lang="ru-RU" b="1" dirty="0"/>
              <a:t>метеорных</a:t>
            </a:r>
            <a:r>
              <a:rPr lang="ru-RU" dirty="0"/>
              <a:t> </a:t>
            </a:r>
            <a:r>
              <a:rPr lang="ru-RU" dirty="0" smtClean="0"/>
              <a:t>тел, </a:t>
            </a:r>
          </a:p>
          <a:p>
            <a:r>
              <a:rPr lang="ru-RU" dirty="0"/>
              <a:t> </a:t>
            </a:r>
            <a:r>
              <a:rPr lang="ru-RU" dirty="0" smtClean="0"/>
              <a:t>появляющиеся </a:t>
            </a:r>
            <a:r>
              <a:rPr lang="ru-RU" dirty="0"/>
              <a:t>в определённое </a:t>
            </a:r>
            <a:r>
              <a:rPr lang="ru-RU" dirty="0" smtClean="0"/>
              <a:t> время года. </a:t>
            </a:r>
          </a:p>
          <a:p>
            <a:r>
              <a:rPr lang="ru-RU" dirty="0" smtClean="0"/>
              <a:t>Широко </a:t>
            </a:r>
            <a:r>
              <a:rPr lang="ru-RU" dirty="0"/>
              <a:t>известны такие метеорные потоки как </a:t>
            </a:r>
            <a:r>
              <a:rPr lang="ru-RU" dirty="0" smtClean="0"/>
              <a:t> </a:t>
            </a:r>
            <a:r>
              <a:rPr lang="ru-RU" b="1" dirty="0" smtClean="0"/>
              <a:t>Леониды, Персеиды.</a:t>
            </a:r>
          </a:p>
          <a:p>
            <a:r>
              <a:rPr lang="ru-RU" b="1" dirty="0" smtClean="0"/>
              <a:t>За 1 час 20-25 метеоров.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83568" y="6237312"/>
            <a:ext cx="3672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Метеорный поток </a:t>
            </a:r>
            <a:r>
              <a:rPr lang="ru-RU" b="1" dirty="0" smtClean="0"/>
              <a:t>Леониды</a:t>
            </a:r>
            <a:endParaRPr lang="ru-RU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5436096" y="2924944"/>
            <a:ext cx="345638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Все метеорные потоки порождаются кометами в результате разрушения в процессе таяния при прохождении </a:t>
            </a:r>
            <a:r>
              <a:rPr lang="ru-RU" dirty="0" smtClean="0"/>
              <a:t>вблизи Солнца.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3711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5665" y="296325"/>
            <a:ext cx="8260672" cy="284323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Метеорит</a:t>
            </a:r>
            <a:endParaRPr lang="ru-RU" dirty="0"/>
          </a:p>
        </p:txBody>
      </p:sp>
      <p:pic>
        <p:nvPicPr>
          <p:cNvPr id="5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51520" y="1700808"/>
            <a:ext cx="5544616" cy="4740300"/>
          </a:xfrm>
        </p:spPr>
      </p:pic>
      <p:sp>
        <p:nvSpPr>
          <p:cNvPr id="7" name="Прямоугольник 6"/>
          <p:cNvSpPr/>
          <p:nvPr/>
        </p:nvSpPr>
        <p:spPr>
          <a:xfrm>
            <a:off x="5940152" y="1844824"/>
            <a:ext cx="302433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err="1">
                <a:hlinkClick r:id="rId3" tooltip="Гоба (метеорит)"/>
              </a:rPr>
              <a:t>Гоба</a:t>
            </a:r>
            <a:r>
              <a:rPr lang="ru-RU" b="1" dirty="0"/>
              <a:t> </a:t>
            </a:r>
            <a:r>
              <a:rPr lang="ru-RU" dirty="0"/>
              <a:t>— крупнейший из найденных метеоритов. </a:t>
            </a:r>
            <a:r>
              <a:rPr lang="ru-RU" dirty="0" smtClean="0"/>
              <a:t>Является </a:t>
            </a:r>
            <a:r>
              <a:rPr lang="ru-RU" dirty="0"/>
              <a:t>самым большим на Земле куском железа природного происхождения</a:t>
            </a:r>
            <a:r>
              <a:rPr lang="ru-RU" dirty="0" smtClean="0"/>
              <a:t>.</a:t>
            </a:r>
          </a:p>
          <a:p>
            <a:pPr algn="just"/>
            <a:r>
              <a:rPr lang="ru-RU" b="1" dirty="0" smtClean="0"/>
              <a:t>Намибия (юго-западная Африка)</a:t>
            </a:r>
            <a:endParaRPr lang="ru-RU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5940152" y="4653136"/>
            <a:ext cx="302433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Этот </a:t>
            </a:r>
            <a:r>
              <a:rPr lang="ru-RU" b="1" dirty="0">
                <a:hlinkClick r:id="rId4" tooltip="Железный метеорит"/>
              </a:rPr>
              <a:t>железный метеорит</a:t>
            </a:r>
            <a:r>
              <a:rPr lang="ru-RU" b="1" dirty="0"/>
              <a:t> </a:t>
            </a:r>
            <a:r>
              <a:rPr lang="ru-RU" dirty="0"/>
              <a:t>весом около 66 тонн и объёмом 9 м³ упал в </a:t>
            </a:r>
            <a:r>
              <a:rPr lang="ru-RU" b="1" dirty="0">
                <a:hlinkClick r:id="rId5" tooltip="Первобытное общество"/>
              </a:rPr>
              <a:t>доисторическое время</a:t>
            </a:r>
            <a:r>
              <a:rPr lang="ru-RU" b="1" dirty="0"/>
              <a:t>, </a:t>
            </a:r>
            <a:r>
              <a:rPr lang="ru-RU" dirty="0"/>
              <a:t>а был найден в Намибии в </a:t>
            </a:r>
            <a:r>
              <a:rPr lang="ru-RU" b="1" dirty="0">
                <a:hlinkClick r:id="rId6" tooltip="1920 год"/>
              </a:rPr>
              <a:t>1920 году</a:t>
            </a:r>
            <a:endParaRPr lang="ru-RU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98418" y="615906"/>
            <a:ext cx="877516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err="1"/>
              <a:t>Метеори́т</a:t>
            </a:r>
            <a:r>
              <a:rPr lang="ru-RU" dirty="0"/>
              <a:t> (греч. </a:t>
            </a:r>
            <a:r>
              <a:rPr lang="ru-RU" dirty="0" smtClean="0"/>
              <a:t>«</a:t>
            </a:r>
            <a:r>
              <a:rPr lang="ru-RU" dirty="0"/>
              <a:t>поднятый в воздух») — тело космического происхождения, упавшее на </a:t>
            </a:r>
            <a:r>
              <a:rPr lang="ru-RU" dirty="0" smtClean="0"/>
              <a:t>Землю. </a:t>
            </a:r>
            <a:endParaRPr lang="ru-RU" dirty="0"/>
          </a:p>
          <a:p>
            <a:r>
              <a:rPr lang="ru-RU" dirty="0" smtClean="0"/>
              <a:t>Метеориты по составу бывают: </a:t>
            </a:r>
            <a:r>
              <a:rPr lang="ru-RU" b="1" dirty="0" smtClean="0"/>
              <a:t>каменные, железные и железокаменные</a:t>
            </a:r>
            <a:r>
              <a:rPr lang="ru-RU" dirty="0" smtClean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35607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39552" y="692696"/>
            <a:ext cx="739657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b="1" dirty="0">
                <a:latin typeface="Arial" pitchFamily="34" charset="0"/>
                <a:cs typeface="Arial" pitchFamily="34" charset="0"/>
              </a:rPr>
              <a:t>Опасны ли астероиды для Земли?</a:t>
            </a:r>
            <a:endParaRPr lang="ru-RU" sz="3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10743" y="1844824"/>
            <a:ext cx="4572000" cy="34163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b="1" u="sng" dirty="0"/>
              <a:t>Аризонский кратер</a:t>
            </a:r>
            <a:r>
              <a:rPr lang="ru-RU" dirty="0"/>
              <a:t> - Диаметр его 1219 метров, глубина — 229 метров. Края кратера поднимаются над равниной на 46 метров. Появился он—около 50 тысяч лет назад. Ученые считают, что кратер образовался при падении 50-метрового метеорита, который весил 300 тысяч тонн и летел со скоростью в 45-60 тысяч км/ч. Мощность взрыва от падения равна по мощности 8000 атомным бомбам типа „Толстяк“. </a:t>
            </a:r>
          </a:p>
        </p:txBody>
      </p:sp>
      <p:pic>
        <p:nvPicPr>
          <p:cNvPr id="6" name="Picture 2" descr="http://snovadoma.ru/upload/images/MeteorArz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76056" y="2078360"/>
            <a:ext cx="3886200" cy="236220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3311802" y="5085184"/>
            <a:ext cx="565045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Астероиды, равные по размеру тому, что стал причиной образования Аризонского кратера, появляются на нашей планете раз в несколько тысяч лет.</a:t>
            </a:r>
          </a:p>
        </p:txBody>
      </p:sp>
    </p:spTree>
    <p:extLst>
      <p:ext uri="{BB962C8B-B14F-4D97-AF65-F5344CB8AC3E}">
        <p14:creationId xmlns:p14="http://schemas.microsoft.com/office/powerpoint/2010/main" val="1307412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260672" cy="1039427"/>
          </a:xfrm>
        </p:spPr>
        <p:txBody>
          <a:bodyPr/>
          <a:lstStyle/>
          <a:p>
            <a:r>
              <a:rPr lang="ru-RU" dirty="0" smtClean="0"/>
              <a:t>Тунгусский метеорит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993" y="3356992"/>
            <a:ext cx="4485930" cy="308124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666" y="3579052"/>
            <a:ext cx="4275228" cy="2137614"/>
          </a:xfrm>
          <a:prstGeom prst="rect">
            <a:avLst/>
          </a:prstGeom>
        </p:spPr>
      </p:pic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165836" y="1384679"/>
            <a:ext cx="8676456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Тунгу́сский</a:t>
            </a:r>
            <a:r>
              <a:rPr kumimoji="0" lang="ru-RU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kumimoji="0" lang="ru-RU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hlinkClick r:id="rId4" tooltip="Метеорит"/>
              </a:rPr>
              <a:t>метеорит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 — гипотетическое тело, предположительно 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hlinkClick r:id="rId5" tooltip="Комета"/>
              </a:rPr>
              <a:t>кометного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происхождения, или часть разрушившегося космического тела, которое, вероятно, послужило причиной воздушного взрыва, произошедшего в районе реки 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hlinkClick r:id="rId6" tooltip="Подкаменная Тунгуска"/>
              </a:rPr>
              <a:t>Подкаменная Тунгуска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17 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hlinkClick r:id="rId7" tooltip="30 июня"/>
              </a:rPr>
              <a:t>(30) июня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 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hlinkClick r:id="rId8" tooltip="1908 год"/>
              </a:rPr>
              <a:t>1908 года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. Мощность взрыва оценивается в 40—50 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hlinkClick r:id="rId9" tooltip="Тонна тротилового эквивалента"/>
              </a:rPr>
              <a:t>мегатонн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, что соответствует энергии 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hlinkClick r:id="rId10" tooltip="Царь-бомба"/>
              </a:rPr>
              <a:t>самой мощной из взорванных водородных бомб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619839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812" y="1844824"/>
            <a:ext cx="3933353" cy="2952328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4205860" y="1875052"/>
            <a:ext cx="464143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Аномальную </a:t>
            </a:r>
            <a:r>
              <a:rPr lang="ru-RU" dirty="0"/>
              <a:t>зону «чертова кладбища» площадью порядка 250 </a:t>
            </a:r>
            <a:r>
              <a:rPr lang="ru-RU" dirty="0" err="1"/>
              <a:t>кв.м</a:t>
            </a:r>
            <a:r>
              <a:rPr lang="ru-RU" dirty="0"/>
              <a:t>, расположенную в </a:t>
            </a:r>
            <a:r>
              <a:rPr lang="ru-RU" dirty="0" err="1"/>
              <a:t>приангарской</a:t>
            </a:r>
            <a:r>
              <a:rPr lang="ru-RU" dirty="0"/>
              <a:t> тайге </a:t>
            </a:r>
            <a:r>
              <a:rPr lang="ru-RU" dirty="0" err="1"/>
              <a:t>Кежемского</a:t>
            </a:r>
            <a:r>
              <a:rPr lang="ru-RU" dirty="0"/>
              <a:t> района Красноярского края.</a:t>
            </a:r>
            <a:br>
              <a:rPr lang="ru-RU" dirty="0"/>
            </a:br>
            <a:r>
              <a:rPr lang="ru-RU" dirty="0" smtClean="0"/>
              <a:t> На </a:t>
            </a:r>
            <a:r>
              <a:rPr lang="ru-RU" dirty="0"/>
              <a:t>образованном чем-то «упавшим с неба» участке гибнут растения и животные, люди предпочитают обходить его стороной. </a:t>
            </a:r>
            <a:endParaRPr lang="ru-RU" dirty="0" smtClean="0"/>
          </a:p>
        </p:txBody>
      </p:sp>
      <p:sp>
        <p:nvSpPr>
          <p:cNvPr id="12" name="TextBox 11"/>
          <p:cNvSpPr txBox="1"/>
          <p:nvPr/>
        </p:nvSpPr>
        <p:spPr>
          <a:xfrm>
            <a:off x="2051720" y="488599"/>
            <a:ext cx="5400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Arial" pitchFamily="34" charset="0"/>
                <a:cs typeface="Arial" pitchFamily="34" charset="0"/>
              </a:rPr>
              <a:t>ИНТЕРЕСНЫЕ НАХОДКИ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9901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Метеорит «Челябинск»</a:t>
            </a:r>
            <a:endParaRPr lang="ru-RU" dirty="0"/>
          </a:p>
        </p:txBody>
      </p:sp>
      <p:pic>
        <p:nvPicPr>
          <p:cNvPr id="5" name="Picture 2" descr="метеорит в Челябинске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21324" y="2132856"/>
            <a:ext cx="4048522" cy="2429113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323528" y="2022098"/>
            <a:ext cx="429779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/>
              <a:t>Примерно в 9:30 по местному времени жители не только Челябинска, но и отдаленных районов наблюдали в небе стремительный полет ярко светящегося неопознанного объекта, позади которого тянулся мощный реактивный след.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763688" y="5229200"/>
            <a:ext cx="571527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Потом прокатилась ударная волна, принесшая множество разрушений, от которой пострадало более 1500 жителей города. </a:t>
            </a:r>
          </a:p>
        </p:txBody>
      </p:sp>
    </p:spTree>
    <p:extLst>
      <p:ext uri="{BB962C8B-B14F-4D97-AF65-F5344CB8AC3E}">
        <p14:creationId xmlns:p14="http://schemas.microsoft.com/office/powerpoint/2010/main" val="3351945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513094" y="5877272"/>
            <a:ext cx="763284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sz="2000" dirty="0" smtClean="0">
                <a:latin typeface="Arial" pitchFamily="34" charset="0"/>
                <a:cs typeface="Arial" pitchFamily="34" charset="0"/>
              </a:rPr>
              <a:t>Они 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имеют размеры от сотен микрон до сотен километров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algn="just">
              <a:defRPr/>
            </a:pPr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6" name="Group 92"/>
          <p:cNvGrpSpPr>
            <a:grpSpLocks/>
          </p:cNvGrpSpPr>
          <p:nvPr/>
        </p:nvGrpSpPr>
        <p:grpSpPr bwMode="auto">
          <a:xfrm>
            <a:off x="1833175" y="2304279"/>
            <a:ext cx="5068887" cy="530225"/>
            <a:chOff x="1269" y="1288"/>
            <a:chExt cx="3193" cy="334"/>
          </a:xfrm>
        </p:grpSpPr>
        <p:sp>
          <p:nvSpPr>
            <p:cNvPr id="7" name="AutoShape 3"/>
            <p:cNvSpPr>
              <a:spLocks noChangeArrowheads="1"/>
            </p:cNvSpPr>
            <p:nvPr/>
          </p:nvSpPr>
          <p:spPr bwMode="gray">
            <a:xfrm>
              <a:off x="1422" y="1288"/>
              <a:ext cx="3040" cy="334"/>
            </a:xfrm>
            <a:prstGeom prst="roundRect">
              <a:avLst>
                <a:gd name="adj" fmla="val 50000"/>
              </a:avLst>
            </a:prstGeom>
            <a:ln>
              <a:headEnd/>
              <a:tailEnd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ru-RU"/>
            </a:p>
          </p:txBody>
        </p:sp>
        <p:sp>
          <p:nvSpPr>
            <p:cNvPr id="8" name="Text Box 4"/>
            <p:cNvSpPr txBox="1">
              <a:spLocks noChangeArrowheads="1"/>
            </p:cNvSpPr>
            <p:nvPr/>
          </p:nvSpPr>
          <p:spPr bwMode="gray">
            <a:xfrm>
              <a:off x="1525" y="1342"/>
              <a:ext cx="2633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28398" dir="3806097" algn="ct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ru-RU" sz="2000" dirty="0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Карликовые планеты</a:t>
              </a:r>
              <a:endParaRPr lang="en-US" sz="2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9" name="Group 55"/>
            <p:cNvGrpSpPr>
              <a:grpSpLocks/>
            </p:cNvGrpSpPr>
            <p:nvPr/>
          </p:nvGrpSpPr>
          <p:grpSpPr bwMode="auto">
            <a:xfrm>
              <a:off x="1269" y="1324"/>
              <a:ext cx="266" cy="298"/>
              <a:chOff x="1415" y="1276"/>
              <a:chExt cx="266" cy="298"/>
            </a:xfrm>
          </p:grpSpPr>
          <p:grpSp>
            <p:nvGrpSpPr>
              <p:cNvPr id="10" name="Group 56"/>
              <p:cNvGrpSpPr>
                <a:grpSpLocks/>
              </p:cNvGrpSpPr>
              <p:nvPr/>
            </p:nvGrpSpPr>
            <p:grpSpPr bwMode="auto">
              <a:xfrm>
                <a:off x="1415" y="1276"/>
                <a:ext cx="266" cy="298"/>
                <a:chOff x="1415" y="1276"/>
                <a:chExt cx="266" cy="298"/>
              </a:xfrm>
            </p:grpSpPr>
            <p:pic>
              <p:nvPicPr>
                <p:cNvPr id="12" name="Picture 57" descr="Picture2"/>
                <p:cNvPicPr>
                  <a:picLocks noChangeAspect="1" noChangeArrowheads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434" y="1521"/>
                  <a:ext cx="230" cy="5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13" name="Oval 58"/>
                <p:cNvSpPr>
                  <a:spLocks noChangeArrowheads="1"/>
                </p:cNvSpPr>
                <p:nvPr/>
              </p:nvSpPr>
              <p:spPr bwMode="gray">
                <a:xfrm flipH="1">
                  <a:off x="1415" y="1276"/>
                  <a:ext cx="266" cy="266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9900"/>
                    </a:gs>
                    <a:gs pos="100000">
                      <a:srgbClr val="FF9900">
                        <a:gamma/>
                        <a:shade val="57255"/>
                        <a:invGamma/>
                      </a:srgbClr>
                    </a:gs>
                  </a:gsLst>
                  <a:path path="rect">
                    <a:fillToRect t="100000" r="10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52400" dir="16200000" sy="-100000" rotWithShape="0">
                          <a:schemeClr val="bg2">
                            <a:alpha val="50000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4" name="Oval 59"/>
                <p:cNvSpPr>
                  <a:spLocks noChangeArrowheads="1"/>
                </p:cNvSpPr>
                <p:nvPr/>
              </p:nvSpPr>
              <p:spPr bwMode="gray">
                <a:xfrm flipH="1">
                  <a:off x="1422" y="1282"/>
                  <a:ext cx="254" cy="254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9900">
                        <a:gamma/>
                        <a:shade val="63529"/>
                        <a:invGamma/>
                      </a:srgbClr>
                    </a:gs>
                    <a:gs pos="100000">
                      <a:srgbClr val="FF9900">
                        <a:alpha val="85001"/>
                      </a:srgbClr>
                    </a:gs>
                  </a:gsLst>
                  <a:lin ang="189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52400" dir="16200000" sy="-100000" rotWithShape="0">
                          <a:schemeClr val="bg2">
                            <a:alpha val="50000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pic>
              <p:nvPicPr>
                <p:cNvPr id="15" name="Picture 60" descr="Picture1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496" y="1278"/>
                  <a:ext cx="174" cy="17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11" name="Text Box 61"/>
              <p:cNvSpPr txBox="1">
                <a:spLocks noChangeArrowheads="1"/>
              </p:cNvSpPr>
              <p:nvPr/>
            </p:nvSpPr>
            <p:spPr bwMode="gray">
              <a:xfrm>
                <a:off x="1441" y="1292"/>
                <a:ext cx="196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b="1" dirty="0">
                    <a:solidFill>
                      <a:srgbClr val="FFFFFF"/>
                    </a:solidFill>
                  </a:rPr>
                  <a:t>1</a:t>
                </a:r>
              </a:p>
            </p:txBody>
          </p:sp>
        </p:grpSp>
      </p:grpSp>
      <p:grpSp>
        <p:nvGrpSpPr>
          <p:cNvPr id="17" name="Group 93"/>
          <p:cNvGrpSpPr>
            <a:grpSpLocks/>
          </p:cNvGrpSpPr>
          <p:nvPr/>
        </p:nvGrpSpPr>
        <p:grpSpPr bwMode="auto">
          <a:xfrm>
            <a:off x="1860947" y="3184648"/>
            <a:ext cx="5070475" cy="549275"/>
            <a:chOff x="1268" y="1776"/>
            <a:chExt cx="3194" cy="346"/>
          </a:xfrm>
        </p:grpSpPr>
        <p:sp>
          <p:nvSpPr>
            <p:cNvPr id="18" name="AutoShape 13"/>
            <p:cNvSpPr>
              <a:spLocks noChangeArrowheads="1"/>
            </p:cNvSpPr>
            <p:nvPr/>
          </p:nvSpPr>
          <p:spPr bwMode="gray">
            <a:xfrm>
              <a:off x="1422" y="1776"/>
              <a:ext cx="3040" cy="334"/>
            </a:xfrm>
            <a:prstGeom prst="roundRect">
              <a:avLst>
                <a:gd name="adj" fmla="val 50000"/>
              </a:avLst>
            </a:prstGeom>
            <a:ln>
              <a:headEnd/>
              <a:tailEnd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ru-RU"/>
            </a:p>
          </p:txBody>
        </p:sp>
        <p:sp>
          <p:nvSpPr>
            <p:cNvPr id="19" name="Text Box 21"/>
            <p:cNvSpPr txBox="1">
              <a:spLocks noChangeArrowheads="1"/>
            </p:cNvSpPr>
            <p:nvPr/>
          </p:nvSpPr>
          <p:spPr bwMode="gray">
            <a:xfrm>
              <a:off x="1525" y="1824"/>
              <a:ext cx="2633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28398" dir="3806097" algn="ct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ru-RU" sz="2000" dirty="0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Астероиды</a:t>
              </a:r>
              <a:endParaRPr lang="en-US" sz="2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20" name="Group 62"/>
            <p:cNvGrpSpPr>
              <a:grpSpLocks/>
            </p:cNvGrpSpPr>
            <p:nvPr/>
          </p:nvGrpSpPr>
          <p:grpSpPr bwMode="auto">
            <a:xfrm>
              <a:off x="1268" y="1824"/>
              <a:ext cx="266" cy="298"/>
              <a:chOff x="1414" y="1776"/>
              <a:chExt cx="266" cy="298"/>
            </a:xfrm>
          </p:grpSpPr>
          <p:grpSp>
            <p:nvGrpSpPr>
              <p:cNvPr id="21" name="Group 63"/>
              <p:cNvGrpSpPr>
                <a:grpSpLocks/>
              </p:cNvGrpSpPr>
              <p:nvPr/>
            </p:nvGrpSpPr>
            <p:grpSpPr bwMode="auto">
              <a:xfrm>
                <a:off x="1414" y="1776"/>
                <a:ext cx="266" cy="298"/>
                <a:chOff x="1415" y="1276"/>
                <a:chExt cx="266" cy="298"/>
              </a:xfrm>
            </p:grpSpPr>
            <p:pic>
              <p:nvPicPr>
                <p:cNvPr id="23" name="Picture 64" descr="Picture2"/>
                <p:cNvPicPr>
                  <a:picLocks noChangeAspect="1" noChangeArrowheads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434" y="1521"/>
                  <a:ext cx="230" cy="5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24" name="Oval 65"/>
                <p:cNvSpPr>
                  <a:spLocks noChangeArrowheads="1"/>
                </p:cNvSpPr>
                <p:nvPr/>
              </p:nvSpPr>
              <p:spPr bwMode="gray">
                <a:xfrm flipH="1">
                  <a:off x="1415" y="1276"/>
                  <a:ext cx="266" cy="266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CF71A"/>
                    </a:gs>
                    <a:gs pos="100000">
                      <a:srgbClr val="FCF71A">
                        <a:gamma/>
                        <a:shade val="57255"/>
                        <a:invGamma/>
                      </a:srgbClr>
                    </a:gs>
                  </a:gsLst>
                  <a:path path="rect">
                    <a:fillToRect t="100000" r="10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52400" dir="16200000" sy="-100000" rotWithShape="0">
                          <a:schemeClr val="bg2">
                            <a:alpha val="50000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5" name="Oval 66"/>
                <p:cNvSpPr>
                  <a:spLocks noChangeArrowheads="1"/>
                </p:cNvSpPr>
                <p:nvPr/>
              </p:nvSpPr>
              <p:spPr bwMode="gray">
                <a:xfrm flipH="1">
                  <a:off x="1422" y="1282"/>
                  <a:ext cx="254" cy="254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CF71A">
                        <a:gamma/>
                        <a:shade val="63529"/>
                        <a:invGamma/>
                      </a:srgbClr>
                    </a:gs>
                    <a:gs pos="100000">
                      <a:srgbClr val="FCF71A">
                        <a:alpha val="85001"/>
                      </a:srgbClr>
                    </a:gs>
                  </a:gsLst>
                  <a:lin ang="189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52400" dir="16200000" sy="-100000" rotWithShape="0">
                          <a:schemeClr val="bg2">
                            <a:alpha val="50000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pic>
              <p:nvPicPr>
                <p:cNvPr id="26" name="Picture 67" descr="Picture1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496" y="1278"/>
                  <a:ext cx="174" cy="17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22" name="Text Box 68"/>
              <p:cNvSpPr txBox="1">
                <a:spLocks noChangeArrowheads="1"/>
              </p:cNvSpPr>
              <p:nvPr/>
            </p:nvSpPr>
            <p:spPr bwMode="gray">
              <a:xfrm>
                <a:off x="1440" y="1792"/>
                <a:ext cx="196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b="1">
                    <a:solidFill>
                      <a:srgbClr val="FFFFFF"/>
                    </a:solidFill>
                  </a:rPr>
                  <a:t>2</a:t>
                </a:r>
              </a:p>
            </p:txBody>
          </p:sp>
        </p:grpSp>
      </p:grpSp>
      <p:grpSp>
        <p:nvGrpSpPr>
          <p:cNvPr id="27" name="Group 94"/>
          <p:cNvGrpSpPr>
            <a:grpSpLocks/>
          </p:cNvGrpSpPr>
          <p:nvPr/>
        </p:nvGrpSpPr>
        <p:grpSpPr bwMode="auto">
          <a:xfrm>
            <a:off x="1844476" y="3978746"/>
            <a:ext cx="5067300" cy="547687"/>
            <a:chOff x="1270" y="2247"/>
            <a:chExt cx="3192" cy="345"/>
          </a:xfrm>
        </p:grpSpPr>
        <p:sp>
          <p:nvSpPr>
            <p:cNvPr id="28" name="AutoShape 23"/>
            <p:cNvSpPr>
              <a:spLocks noChangeArrowheads="1"/>
            </p:cNvSpPr>
            <p:nvPr/>
          </p:nvSpPr>
          <p:spPr bwMode="gray">
            <a:xfrm>
              <a:off x="1422" y="2247"/>
              <a:ext cx="3040" cy="334"/>
            </a:xfrm>
            <a:prstGeom prst="roundRect">
              <a:avLst>
                <a:gd name="adj" fmla="val 50000"/>
              </a:avLst>
            </a:prstGeom>
            <a:ln>
              <a:headEnd/>
              <a:tailEnd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ru-RU"/>
            </a:p>
          </p:txBody>
        </p:sp>
        <p:sp>
          <p:nvSpPr>
            <p:cNvPr id="29" name="Text Box 31"/>
            <p:cNvSpPr txBox="1">
              <a:spLocks noChangeArrowheads="1"/>
            </p:cNvSpPr>
            <p:nvPr/>
          </p:nvSpPr>
          <p:spPr bwMode="gray">
            <a:xfrm>
              <a:off x="1525" y="2295"/>
              <a:ext cx="2633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28398" dir="3806097" algn="ct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ru-RU" sz="2000" dirty="0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Кометы</a:t>
              </a:r>
              <a:endParaRPr lang="en-US" sz="2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30" name="Group 69"/>
            <p:cNvGrpSpPr>
              <a:grpSpLocks/>
            </p:cNvGrpSpPr>
            <p:nvPr/>
          </p:nvGrpSpPr>
          <p:grpSpPr bwMode="auto">
            <a:xfrm>
              <a:off x="1270" y="2294"/>
              <a:ext cx="266" cy="298"/>
              <a:chOff x="1416" y="2246"/>
              <a:chExt cx="266" cy="298"/>
            </a:xfrm>
          </p:grpSpPr>
          <p:sp>
            <p:nvSpPr>
              <p:cNvPr id="31" name="Text Box 70"/>
              <p:cNvSpPr txBox="1">
                <a:spLocks noChangeArrowheads="1"/>
              </p:cNvSpPr>
              <p:nvPr/>
            </p:nvSpPr>
            <p:spPr bwMode="gray">
              <a:xfrm>
                <a:off x="1435" y="2267"/>
                <a:ext cx="196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b="1">
                    <a:solidFill>
                      <a:srgbClr val="FFFFFF"/>
                    </a:solidFill>
                  </a:rPr>
                  <a:t>3</a:t>
                </a:r>
              </a:p>
            </p:txBody>
          </p:sp>
          <p:grpSp>
            <p:nvGrpSpPr>
              <p:cNvPr id="32" name="Group 71"/>
              <p:cNvGrpSpPr>
                <a:grpSpLocks/>
              </p:cNvGrpSpPr>
              <p:nvPr/>
            </p:nvGrpSpPr>
            <p:grpSpPr bwMode="auto">
              <a:xfrm>
                <a:off x="1416" y="2246"/>
                <a:ext cx="266" cy="298"/>
                <a:chOff x="1415" y="1276"/>
                <a:chExt cx="266" cy="298"/>
              </a:xfrm>
            </p:grpSpPr>
            <p:pic>
              <p:nvPicPr>
                <p:cNvPr id="34" name="Picture 72" descr="Picture2"/>
                <p:cNvPicPr>
                  <a:picLocks noChangeAspect="1" noChangeArrowheads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434" y="1521"/>
                  <a:ext cx="230" cy="5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35" name="Oval 73"/>
                <p:cNvSpPr>
                  <a:spLocks noChangeArrowheads="1"/>
                </p:cNvSpPr>
                <p:nvPr/>
              </p:nvSpPr>
              <p:spPr bwMode="gray">
                <a:xfrm flipH="1">
                  <a:off x="1415" y="1276"/>
                  <a:ext cx="266" cy="266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10E470"/>
                    </a:gs>
                    <a:gs pos="100000">
                      <a:srgbClr val="10E470">
                        <a:gamma/>
                        <a:shade val="57255"/>
                        <a:invGamma/>
                      </a:srgbClr>
                    </a:gs>
                  </a:gsLst>
                  <a:path path="rect">
                    <a:fillToRect t="100000" r="10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52400" dir="16200000" sy="-100000" rotWithShape="0">
                          <a:schemeClr val="bg2">
                            <a:alpha val="50000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36" name="Oval 74"/>
                <p:cNvSpPr>
                  <a:spLocks noChangeArrowheads="1"/>
                </p:cNvSpPr>
                <p:nvPr/>
              </p:nvSpPr>
              <p:spPr bwMode="gray">
                <a:xfrm flipH="1">
                  <a:off x="1422" y="1282"/>
                  <a:ext cx="254" cy="254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10E470">
                        <a:gamma/>
                        <a:shade val="63529"/>
                        <a:invGamma/>
                      </a:srgbClr>
                    </a:gs>
                    <a:gs pos="100000">
                      <a:srgbClr val="10E470">
                        <a:alpha val="85001"/>
                      </a:srgbClr>
                    </a:gs>
                  </a:gsLst>
                  <a:lin ang="189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52400" dir="16200000" sy="-100000" rotWithShape="0">
                          <a:schemeClr val="bg2">
                            <a:alpha val="50000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pic>
              <p:nvPicPr>
                <p:cNvPr id="37" name="Picture 75" descr="Picture1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496" y="1278"/>
                  <a:ext cx="174" cy="17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33" name="Text Box 76"/>
              <p:cNvSpPr txBox="1">
                <a:spLocks noChangeArrowheads="1"/>
              </p:cNvSpPr>
              <p:nvPr/>
            </p:nvSpPr>
            <p:spPr bwMode="gray">
              <a:xfrm>
                <a:off x="1442" y="2262"/>
                <a:ext cx="196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b="1">
                    <a:solidFill>
                      <a:srgbClr val="FFFFFF"/>
                    </a:solidFill>
                  </a:rPr>
                  <a:t>3</a:t>
                </a:r>
              </a:p>
            </p:txBody>
          </p:sp>
        </p:grpSp>
      </p:grpSp>
      <p:grpSp>
        <p:nvGrpSpPr>
          <p:cNvPr id="38" name="Group 95"/>
          <p:cNvGrpSpPr>
            <a:grpSpLocks/>
          </p:cNvGrpSpPr>
          <p:nvPr/>
        </p:nvGrpSpPr>
        <p:grpSpPr bwMode="auto">
          <a:xfrm>
            <a:off x="1850051" y="4774803"/>
            <a:ext cx="5070475" cy="547687"/>
            <a:chOff x="1268" y="2727"/>
            <a:chExt cx="3194" cy="345"/>
          </a:xfrm>
        </p:grpSpPr>
        <p:sp>
          <p:nvSpPr>
            <p:cNvPr id="39" name="AutoShape 33"/>
            <p:cNvSpPr>
              <a:spLocks noChangeArrowheads="1"/>
            </p:cNvSpPr>
            <p:nvPr/>
          </p:nvSpPr>
          <p:spPr bwMode="gray">
            <a:xfrm>
              <a:off x="1422" y="2727"/>
              <a:ext cx="3040" cy="334"/>
            </a:xfrm>
            <a:prstGeom prst="roundRect">
              <a:avLst>
                <a:gd name="adj" fmla="val 50000"/>
              </a:avLst>
            </a:prstGeom>
            <a:ln>
              <a:headEnd/>
              <a:tailEnd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ru-RU"/>
            </a:p>
          </p:txBody>
        </p:sp>
        <p:sp>
          <p:nvSpPr>
            <p:cNvPr id="40" name="Text Box 41"/>
            <p:cNvSpPr txBox="1">
              <a:spLocks noChangeArrowheads="1"/>
            </p:cNvSpPr>
            <p:nvPr/>
          </p:nvSpPr>
          <p:spPr bwMode="gray">
            <a:xfrm>
              <a:off x="1525" y="2775"/>
              <a:ext cx="2633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28398" dir="3806097" algn="ct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ru-RU" sz="2000" dirty="0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Метеорные тела</a:t>
              </a:r>
              <a:endParaRPr lang="en-US" sz="2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41" name="Group 77"/>
            <p:cNvGrpSpPr>
              <a:grpSpLocks/>
            </p:cNvGrpSpPr>
            <p:nvPr/>
          </p:nvGrpSpPr>
          <p:grpSpPr bwMode="auto">
            <a:xfrm>
              <a:off x="1268" y="2774"/>
              <a:ext cx="266" cy="298"/>
              <a:chOff x="1414" y="2726"/>
              <a:chExt cx="266" cy="298"/>
            </a:xfrm>
          </p:grpSpPr>
          <p:sp>
            <p:nvSpPr>
              <p:cNvPr id="42" name="Text Box 78"/>
              <p:cNvSpPr txBox="1">
                <a:spLocks noChangeArrowheads="1"/>
              </p:cNvSpPr>
              <p:nvPr/>
            </p:nvSpPr>
            <p:spPr bwMode="gray">
              <a:xfrm>
                <a:off x="1435" y="2748"/>
                <a:ext cx="196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b="1">
                    <a:solidFill>
                      <a:srgbClr val="FFFFFF"/>
                    </a:solidFill>
                  </a:rPr>
                  <a:t>4</a:t>
                </a:r>
              </a:p>
            </p:txBody>
          </p:sp>
          <p:grpSp>
            <p:nvGrpSpPr>
              <p:cNvPr id="43" name="Group 79"/>
              <p:cNvGrpSpPr>
                <a:grpSpLocks/>
              </p:cNvGrpSpPr>
              <p:nvPr/>
            </p:nvGrpSpPr>
            <p:grpSpPr bwMode="auto">
              <a:xfrm>
                <a:off x="1414" y="2726"/>
                <a:ext cx="266" cy="298"/>
                <a:chOff x="1415" y="1276"/>
                <a:chExt cx="266" cy="298"/>
              </a:xfrm>
            </p:grpSpPr>
            <p:pic>
              <p:nvPicPr>
                <p:cNvPr id="45" name="Picture 80" descr="Picture2"/>
                <p:cNvPicPr>
                  <a:picLocks noChangeAspect="1" noChangeArrowheads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434" y="1521"/>
                  <a:ext cx="230" cy="5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46" name="Oval 81"/>
                <p:cNvSpPr>
                  <a:spLocks noChangeArrowheads="1"/>
                </p:cNvSpPr>
                <p:nvPr/>
              </p:nvSpPr>
              <p:spPr bwMode="gray">
                <a:xfrm flipH="1">
                  <a:off x="1415" y="1276"/>
                  <a:ext cx="266" cy="266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CA55F9"/>
                    </a:gs>
                    <a:gs pos="100000">
                      <a:srgbClr val="CA55F9">
                        <a:gamma/>
                        <a:shade val="57255"/>
                        <a:invGamma/>
                      </a:srgbClr>
                    </a:gs>
                  </a:gsLst>
                  <a:path path="rect">
                    <a:fillToRect t="100000" r="10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52400" dir="16200000" sy="-100000" rotWithShape="0">
                          <a:schemeClr val="bg2">
                            <a:alpha val="50000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47" name="Oval 82"/>
                <p:cNvSpPr>
                  <a:spLocks noChangeArrowheads="1"/>
                </p:cNvSpPr>
                <p:nvPr/>
              </p:nvSpPr>
              <p:spPr bwMode="gray">
                <a:xfrm flipH="1">
                  <a:off x="1422" y="1282"/>
                  <a:ext cx="254" cy="254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CA55F9">
                        <a:gamma/>
                        <a:shade val="63529"/>
                        <a:invGamma/>
                      </a:srgbClr>
                    </a:gs>
                    <a:gs pos="100000">
                      <a:srgbClr val="CA55F9">
                        <a:alpha val="85001"/>
                      </a:srgbClr>
                    </a:gs>
                  </a:gsLst>
                  <a:lin ang="189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52400" dir="16200000" sy="-100000" rotWithShape="0">
                          <a:schemeClr val="bg2">
                            <a:alpha val="50000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pic>
              <p:nvPicPr>
                <p:cNvPr id="48" name="Picture 83" descr="Picture1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496" y="1278"/>
                  <a:ext cx="174" cy="17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44" name="Text Box 84"/>
              <p:cNvSpPr txBox="1">
                <a:spLocks noChangeArrowheads="1"/>
              </p:cNvSpPr>
              <p:nvPr/>
            </p:nvSpPr>
            <p:spPr bwMode="gray">
              <a:xfrm>
                <a:off x="1440" y="2742"/>
                <a:ext cx="196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b="1">
                    <a:solidFill>
                      <a:srgbClr val="FFFFFF"/>
                    </a:solidFill>
                  </a:rPr>
                  <a:t>4</a:t>
                </a:r>
              </a:p>
            </p:txBody>
          </p:sp>
        </p:grpSp>
      </p:grpSp>
      <p:sp>
        <p:nvSpPr>
          <p:cNvPr id="3" name="TextBox 2"/>
          <p:cNvSpPr txBox="1"/>
          <p:nvPr/>
        </p:nvSpPr>
        <p:spPr>
          <a:xfrm>
            <a:off x="1920789" y="908720"/>
            <a:ext cx="52713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Arial" pitchFamily="34" charset="0"/>
                <a:cs typeface="Arial" pitchFamily="34" charset="0"/>
              </a:rPr>
              <a:t>Малые тела солнечной системы: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652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ru-RU" sz="3600" b="1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Arial" pitchFamily="34" charset="0"/>
                <a:cs typeface="Arial" pitchFamily="34" charset="0"/>
              </a:rPr>
              <a:t>Карликовые планеты</a:t>
            </a:r>
            <a:endParaRPr lang="ru-RU" sz="3600" b="1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AutoShape 2" descr="https://cf.ppt-online.org/files1/slide/s/s8y6khX2Zq9cRMHL1QGBIDtPKzTlrag4vA3JuojmiS/slide-6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7" name="Picture 3" descr="C:\Documents and Settings\Olga\Рабочий стол\imag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386" y="1772816"/>
            <a:ext cx="8329411" cy="4682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9202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ru-RU" sz="3600" b="1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Arial" pitchFamily="34" charset="0"/>
                <a:cs typeface="Arial" pitchFamily="34" charset="0"/>
              </a:rPr>
              <a:t>Карликовые планеты</a:t>
            </a:r>
            <a:endParaRPr lang="ru-RU" sz="3600" b="1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AutoShape 2" descr="https://cf.ppt-online.org/files1/slide/s/s8y6khX2Zq9cRMHL1QGBIDtPKzTlrag4vA3JuojmiS/slide-6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1121087" y="2060848"/>
            <a:ext cx="698477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182880" algn="just">
              <a:spcAft>
                <a:spcPts val="600"/>
              </a:spcAft>
              <a:defRPr/>
            </a:pPr>
            <a:r>
              <a:rPr lang="ru-RU" sz="2000" b="1" dirty="0">
                <a:latin typeface="Arial" pitchFamily="34" charset="0"/>
                <a:cs typeface="Arial" pitchFamily="34" charset="0"/>
              </a:rPr>
              <a:t>Карликовая планета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 — небесное тело, которое:</a:t>
            </a:r>
          </a:p>
          <a:p>
            <a:pPr indent="-182880" algn="just">
              <a:spcAft>
                <a:spcPts val="60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Char char="ü"/>
              <a:defRPr/>
            </a:pPr>
            <a:r>
              <a:rPr lang="ru-RU" sz="2000" dirty="0">
                <a:latin typeface="Arial" pitchFamily="34" charset="0"/>
                <a:cs typeface="Arial" pitchFamily="34" charset="0"/>
              </a:rPr>
              <a:t> вращается по орбите вокруг Солнца;</a:t>
            </a:r>
          </a:p>
          <a:p>
            <a:pPr indent="-182880" algn="just">
              <a:spcAft>
                <a:spcPts val="60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Char char="ü"/>
              <a:defRPr/>
            </a:pPr>
            <a:r>
              <a:rPr lang="ru-RU" sz="2000" dirty="0">
                <a:latin typeface="Arial" pitchFamily="34" charset="0"/>
                <a:cs typeface="Arial" pitchFamily="34" charset="0"/>
              </a:rPr>
              <a:t> имеет достаточную массу для того, чтобы под действием сил гравитации 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иметь 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близкую к округлой форму;</a:t>
            </a:r>
          </a:p>
          <a:p>
            <a:pPr indent="-182880" algn="just">
              <a:spcAft>
                <a:spcPts val="60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Char char="ü"/>
              <a:defRPr/>
            </a:pPr>
            <a:r>
              <a:rPr lang="ru-RU" sz="2000" dirty="0">
                <a:latin typeface="Arial" pitchFamily="34" charset="0"/>
                <a:cs typeface="Arial" pitchFamily="34" charset="0"/>
              </a:rPr>
              <a:t> не является спутником планеты;</a:t>
            </a:r>
          </a:p>
          <a:p>
            <a:pPr indent="-182880" algn="just">
              <a:spcAft>
                <a:spcPts val="60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Char char="ü"/>
              <a:defRPr/>
            </a:pPr>
            <a:r>
              <a:rPr lang="ru-RU" sz="2000" dirty="0">
                <a:latin typeface="Arial" pitchFamily="34" charset="0"/>
                <a:cs typeface="Arial" pitchFamily="34" charset="0"/>
              </a:rPr>
              <a:t> не доминирует на своей орбите (не может расчистить пространство от других объектов);</a:t>
            </a:r>
          </a:p>
        </p:txBody>
      </p:sp>
    </p:spTree>
    <p:extLst>
      <p:ext uri="{BB962C8B-B14F-4D97-AF65-F5344CB8AC3E}">
        <p14:creationId xmlns:p14="http://schemas.microsoft.com/office/powerpoint/2010/main" val="1254710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3606" y="125654"/>
            <a:ext cx="8260672" cy="1039427"/>
          </a:xfrm>
        </p:spPr>
        <p:txBody>
          <a:bodyPr>
            <a:norm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ru-RU" sz="3600" b="1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Arial" pitchFamily="34" charset="0"/>
                <a:cs typeface="Arial" pitchFamily="34" charset="0"/>
              </a:rPr>
              <a:t>астероиды</a:t>
            </a:r>
            <a:endParaRPr lang="ru-RU" sz="3600" b="1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1" name="Picture 3" descr="C:\Documents and Settings\Olga\Рабочий стол\лллл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68" t="28858" r="4215" b="21503"/>
          <a:stretch/>
        </p:blipFill>
        <p:spPr bwMode="auto">
          <a:xfrm>
            <a:off x="1907704" y="2276872"/>
            <a:ext cx="6030618" cy="36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11560" y="1196752"/>
            <a:ext cx="77768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Астероид </a:t>
            </a:r>
            <a:r>
              <a:rPr lang="ru-RU" dirty="0" smtClean="0"/>
              <a:t>– небольшое небесное тело неправильной формы, движущееся вокруг Солнца.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09710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Documents and Settings\Olga\Рабочий стол\паллада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3091" y="2117566"/>
            <a:ext cx="3315860" cy="3342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51520" y="188640"/>
            <a:ext cx="857743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Астероиды Веста и Паллада</a:t>
            </a:r>
          </a:p>
          <a:p>
            <a:pPr algn="just"/>
            <a:r>
              <a:rPr lang="ru-RU" b="1" dirty="0" smtClean="0"/>
              <a:t>Веста</a:t>
            </a:r>
            <a:r>
              <a:rPr lang="ru-RU" dirty="0">
                <a:solidFill>
                  <a:srgbClr val="002060"/>
                </a:solidFill>
              </a:rPr>
              <a:t> — </a:t>
            </a:r>
            <a:r>
              <a:rPr lang="ru-RU" dirty="0" smtClean="0">
                <a:solidFill>
                  <a:srgbClr val="002060"/>
                </a:solidFill>
              </a:rPr>
              <a:t>самый крупный </a:t>
            </a:r>
            <a:r>
              <a:rPr lang="ru-RU" dirty="0" smtClean="0"/>
              <a:t>астероид.</a:t>
            </a:r>
          </a:p>
          <a:p>
            <a:pPr algn="just"/>
            <a:r>
              <a:rPr lang="ru-RU" b="1" dirty="0" smtClean="0"/>
              <a:t>Паллада </a:t>
            </a:r>
            <a:r>
              <a:rPr lang="ru-RU" b="1" dirty="0" smtClean="0"/>
              <a:t>– </a:t>
            </a:r>
            <a:r>
              <a:rPr lang="ru-RU" dirty="0" smtClean="0"/>
              <a:t>второй по величине астероид</a:t>
            </a:r>
            <a:r>
              <a:rPr lang="ru-RU" b="1" dirty="0" smtClean="0"/>
              <a:t>.</a:t>
            </a:r>
            <a:endParaRPr lang="ru-RU" b="1" dirty="0"/>
          </a:p>
        </p:txBody>
      </p:sp>
      <p:sp>
        <p:nvSpPr>
          <p:cNvPr id="5" name="TextBox 4"/>
          <p:cNvSpPr txBox="1"/>
          <p:nvPr/>
        </p:nvSpPr>
        <p:spPr>
          <a:xfrm>
            <a:off x="5652120" y="5877272"/>
            <a:ext cx="28083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/>
              <a:t>Паллада</a:t>
            </a:r>
          </a:p>
          <a:p>
            <a:pPr algn="ctr"/>
            <a:r>
              <a:rPr lang="ru-RU" sz="2000" b="1" dirty="0" smtClean="0">
                <a:solidFill>
                  <a:srgbClr val="C00000"/>
                </a:solidFill>
              </a:rPr>
              <a:t>512 км</a:t>
            </a:r>
            <a:endParaRPr lang="ru-RU" sz="2000" b="1" dirty="0">
              <a:solidFill>
                <a:srgbClr val="C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59632" y="5877272"/>
            <a:ext cx="22322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Веста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</a:rPr>
              <a:t>525 км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8" y="2139924"/>
            <a:ext cx="5008795" cy="3340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81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95536" y="5301208"/>
            <a:ext cx="853436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450" algn="just"/>
            <a:r>
              <a:rPr lang="ru-RU" sz="2000" dirty="0">
                <a:latin typeface="Arial" pitchFamily="34" charset="0"/>
                <a:cs typeface="Arial" pitchFamily="34" charset="0"/>
              </a:rPr>
              <a:t>Большинство 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астероидов обращаются в </a:t>
            </a:r>
            <a:r>
              <a:rPr lang="ru-RU" sz="2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поясе астероидов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между орбитами</a:t>
            </a:r>
            <a:r>
              <a:rPr lang="ru-RU" sz="2000" b="1" dirty="0">
                <a:latin typeface="Arial" pitchFamily="34" charset="0"/>
                <a:cs typeface="Arial" pitchFamily="34" charset="0"/>
              </a:rPr>
              <a:t> Марса 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и </a:t>
            </a:r>
            <a:r>
              <a:rPr lang="ru-RU" sz="2000" b="1" dirty="0">
                <a:latin typeface="Arial" pitchFamily="34" charset="0"/>
                <a:cs typeface="Arial" pitchFamily="34" charset="0"/>
              </a:rPr>
              <a:t>Юпитера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. </a:t>
            </a:r>
            <a:endParaRPr lang="ru-RU" sz="20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441664" y="188640"/>
            <a:ext cx="8260672" cy="1039427"/>
          </a:xfrm>
        </p:spPr>
        <p:txBody>
          <a:bodyPr>
            <a:normAutofit fontScale="90000"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ru-RU" sz="3600" b="1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Arial" pitchFamily="34" charset="0"/>
                <a:cs typeface="Arial" pitchFamily="34" charset="0"/>
              </a:rPr>
              <a:t>Пояс астероидов и пояс </a:t>
            </a:r>
            <a:r>
              <a:rPr lang="ru-RU" sz="3600" b="1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Arial" pitchFamily="34" charset="0"/>
                <a:cs typeface="Arial" pitchFamily="34" charset="0"/>
              </a:rPr>
              <a:t>койпера</a:t>
            </a:r>
            <a:endParaRPr lang="ru-RU" sz="3600" b="1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9" name="Picture 3" descr="C:\Documents and Settings\Olga\Рабочий стол\image007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930" y="1148350"/>
            <a:ext cx="8709966" cy="410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7871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79512" y="3789040"/>
            <a:ext cx="864096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Пояс </a:t>
            </a:r>
            <a:r>
              <a:rPr lang="ru-RU" b="1" dirty="0" err="1"/>
              <a:t>Койпера</a:t>
            </a:r>
            <a:r>
              <a:rPr lang="ru-RU" b="1" dirty="0"/>
              <a:t> </a:t>
            </a:r>
            <a:r>
              <a:rPr lang="ru-RU" dirty="0"/>
              <a:t>— ледяной мир на окраине Солнечной системы. </a:t>
            </a:r>
            <a:endParaRPr lang="ru-RU" dirty="0" smtClean="0"/>
          </a:p>
          <a:p>
            <a:r>
              <a:rPr lang="ru-RU" dirty="0" smtClean="0"/>
              <a:t>В  его составе: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dirty="0" smtClean="0"/>
              <a:t>карликовые планеты: </a:t>
            </a:r>
            <a:r>
              <a:rPr lang="ru-RU" b="1" dirty="0" smtClean="0"/>
              <a:t>Плутон</a:t>
            </a:r>
            <a:r>
              <a:rPr lang="ru-RU" b="1" dirty="0"/>
              <a:t>, </a:t>
            </a:r>
            <a:r>
              <a:rPr lang="ru-RU" b="1" dirty="0" err="1" smtClean="0"/>
              <a:t>Макемаке</a:t>
            </a:r>
            <a:r>
              <a:rPr lang="ru-RU" b="1" dirty="0"/>
              <a:t>, </a:t>
            </a:r>
            <a:r>
              <a:rPr lang="ru-RU" b="1" dirty="0" err="1"/>
              <a:t>Хаумеа</a:t>
            </a:r>
            <a:r>
              <a:rPr lang="ru-RU" b="1" dirty="0"/>
              <a:t>, </a:t>
            </a:r>
            <a:r>
              <a:rPr lang="ru-RU" b="1" dirty="0" err="1"/>
              <a:t>Иксион</a:t>
            </a:r>
            <a:r>
              <a:rPr lang="ru-RU" b="1" dirty="0"/>
              <a:t> и </a:t>
            </a:r>
            <a:r>
              <a:rPr lang="ru-RU" b="1" dirty="0" err="1"/>
              <a:t>Варуна</a:t>
            </a:r>
            <a:r>
              <a:rPr lang="ru-RU" b="1" dirty="0" smtClean="0"/>
              <a:t>;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dirty="0" smtClean="0"/>
              <a:t>астероиды</a:t>
            </a:r>
            <a:endParaRPr lang="ru-RU" dirty="0"/>
          </a:p>
          <a:p>
            <a:pPr marL="285750" indent="-285750">
              <a:buFont typeface="Arial" pitchFamily="34" charset="0"/>
              <a:buChar char="•"/>
            </a:pPr>
            <a:r>
              <a:rPr lang="ru-RU" dirty="0"/>
              <a:t>короткопериодические кометы</a:t>
            </a:r>
            <a:r>
              <a:rPr lang="ru-RU" b="1" dirty="0" smtClean="0"/>
              <a:t>. </a:t>
            </a:r>
            <a:r>
              <a:rPr lang="ru-RU" dirty="0" smtClean="0"/>
              <a:t>Учёные </a:t>
            </a:r>
            <a:r>
              <a:rPr lang="ru-RU" dirty="0"/>
              <a:t>считают Пояс </a:t>
            </a:r>
            <a:r>
              <a:rPr lang="ru-RU" dirty="0" err="1"/>
              <a:t>Койпера</a:t>
            </a:r>
            <a:r>
              <a:rPr lang="ru-RU" dirty="0"/>
              <a:t> родным домом комет. </a:t>
            </a:r>
          </a:p>
        </p:txBody>
      </p:sp>
      <p:pic>
        <p:nvPicPr>
          <p:cNvPr id="5" name="Picture 3" descr="C:\Documents and Settings\Olga\Рабочий стол\image007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954" y="192486"/>
            <a:ext cx="7612035" cy="3587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1040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2121" y="188640"/>
            <a:ext cx="8260672" cy="572356"/>
          </a:xfrm>
        </p:spPr>
        <p:txBody>
          <a:bodyPr>
            <a:normAutofit fontScale="90000"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ru-RU" sz="3600" b="1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Arial" pitchFamily="34" charset="0"/>
                <a:cs typeface="Arial" pitchFamily="34" charset="0"/>
              </a:rPr>
              <a:t>кометы</a:t>
            </a:r>
            <a:endParaRPr lang="ru-RU" sz="3600" b="1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Рисунок 2"/>
          <p:cNvPicPr>
            <a:picLocks noChangeAspect="1"/>
          </p:cNvPicPr>
          <p:nvPr/>
        </p:nvPicPr>
        <p:blipFill>
          <a:blip r:embed="rId2"/>
          <a:srcRect t="20660" r="17209"/>
          <a:stretch>
            <a:fillRect/>
          </a:stretch>
        </p:blipFill>
        <p:spPr bwMode="auto">
          <a:xfrm>
            <a:off x="107504" y="764704"/>
            <a:ext cx="8869906" cy="5832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5805892" y="749749"/>
            <a:ext cx="3171518" cy="2520280"/>
          </a:xfrm>
        </p:spPr>
      </p:pic>
      <p:pic>
        <p:nvPicPr>
          <p:cNvPr id="6" name="Рисунок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769757" y="3284984"/>
            <a:ext cx="2173048" cy="3312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71806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тека">
  <a:themeElements>
    <a:clrScheme name="Аптека">
      <a:dk1>
        <a:sysClr val="windowText" lastClr="000000"/>
      </a:dk1>
      <a:lt1>
        <a:sysClr val="window" lastClr="FFFFFF"/>
      </a:lt1>
      <a:dk2>
        <a:srgbClr val="564B3C"/>
      </a:dk2>
      <a:lt2>
        <a:srgbClr val="ECEDD1"/>
      </a:lt2>
      <a:accent1>
        <a:srgbClr val="93A299"/>
      </a:accent1>
      <a:accent2>
        <a:srgbClr val="CF543F"/>
      </a:accent2>
      <a:accent3>
        <a:srgbClr val="B5AE53"/>
      </a:accent3>
      <a:accent4>
        <a:srgbClr val="848058"/>
      </a:accent4>
      <a:accent5>
        <a:srgbClr val="E8B54D"/>
      </a:accent5>
      <a:accent6>
        <a:srgbClr val="786C71"/>
      </a:accent6>
      <a:hlink>
        <a:srgbClr val="CCCC00"/>
      </a:hlink>
      <a:folHlink>
        <a:srgbClr val="B2B2B2"/>
      </a:folHlink>
    </a:clrScheme>
    <a:fontScheme name="Аптека">
      <a:majorFont>
        <a:latin typeface="Book Antiqua"/>
        <a:ea typeface=""/>
        <a:cs typeface=""/>
        <a:font script="Jpan" typeface="HGS明朝B"/>
        <a:font script="Hang" typeface="HY견명조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견명조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Аптека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100000"/>
              </a:schemeClr>
            </a:gs>
            <a:gs pos="68000">
              <a:schemeClr val="phClr">
                <a:tint val="77000"/>
                <a:satMod val="100000"/>
              </a:schemeClr>
            </a:gs>
            <a:gs pos="81000">
              <a:schemeClr val="phClr">
                <a:tint val="79000"/>
                <a:satMod val="100000"/>
              </a:schemeClr>
            </a:gs>
            <a:gs pos="86000">
              <a:schemeClr val="phClr">
                <a:tint val="73000"/>
                <a:satMod val="100000"/>
              </a:schemeClr>
            </a:gs>
            <a:gs pos="100000">
              <a:schemeClr val="phClr">
                <a:tint val="35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3000"/>
                <a:shade val="100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tint val="100000"/>
                <a:shade val="57000"/>
                <a:satMod val="120000"/>
              </a:schemeClr>
            </a:gs>
            <a:gs pos="80000">
              <a:schemeClr val="phClr">
                <a:tint val="100000"/>
                <a:shade val="56000"/>
                <a:satMod val="145000"/>
              </a:schemeClr>
            </a:gs>
            <a:gs pos="88000">
              <a:schemeClr val="phClr">
                <a:tint val="100000"/>
                <a:shade val="63000"/>
                <a:satMod val="160000"/>
              </a:schemeClr>
            </a:gs>
            <a:gs pos="100000">
              <a:schemeClr val="phClr">
                <a:tint val="99000"/>
                <a:shade val="100000"/>
                <a:satMod val="155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glow" dir="tl">
              <a:rot lat="0" lon="0" rev="1800000"/>
            </a:lightRig>
          </a:scene3d>
          <a:sp3d contourW="10160" prstMaterial="dkEdge">
            <a:bevelT w="0" h="0" prst="angle"/>
            <a:contourClr>
              <a:schemeClr val="phClr">
                <a:shade val="30000"/>
                <a:satMod val="150000"/>
              </a:schemeClr>
            </a:contourClr>
          </a:sp3d>
        </a:effectStyle>
        <a:effectStyle>
          <a:effectLst>
            <a:glow rad="50800">
              <a:schemeClr val="phClr">
                <a:tint val="68000"/>
                <a:shade val="93000"/>
                <a:alpha val="37000"/>
                <a:satMod val="25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800000"/>
            </a:lightRig>
          </a:scene3d>
          <a:sp3d contourW="10160" prstMaterial="dkEdge">
            <a:bevelT w="20320" h="19050" prst="angle"/>
            <a:contourClr>
              <a:schemeClr val="phClr">
                <a:shade val="3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3000"/>
            <a:satMod val="14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atMod val="170000"/>
              </a:schemeClr>
              <a:schemeClr val="phClr">
                <a:shade val="70000"/>
                <a:satMod val="13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Apothecary</Template>
  <TotalTime>415</TotalTime>
  <Words>658</Words>
  <Application>Microsoft Office PowerPoint</Application>
  <PresentationFormat>Экран (4:3)</PresentationFormat>
  <Paragraphs>82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Аптека</vt:lpstr>
      <vt:lpstr>Презентация PowerPoint</vt:lpstr>
      <vt:lpstr>Презентация PowerPoint</vt:lpstr>
      <vt:lpstr>Карликовые планеты</vt:lpstr>
      <vt:lpstr>Карликовые планеты</vt:lpstr>
      <vt:lpstr>астероиды</vt:lpstr>
      <vt:lpstr>Презентация PowerPoint</vt:lpstr>
      <vt:lpstr>Пояс астероидов и пояс койпера</vt:lpstr>
      <vt:lpstr>Презентация PowerPoint</vt:lpstr>
      <vt:lpstr>кометы</vt:lpstr>
      <vt:lpstr>Строение кометы</vt:lpstr>
      <vt:lpstr>Презентация PowerPoint</vt:lpstr>
      <vt:lpstr>Пояс койпера и облако оорта</vt:lpstr>
      <vt:lpstr>Метеорные тела</vt:lpstr>
      <vt:lpstr>Метеорные потоки</vt:lpstr>
      <vt:lpstr>Метеорит</vt:lpstr>
      <vt:lpstr>Презентация PowerPoint</vt:lpstr>
      <vt:lpstr>Тунгусский метеорит</vt:lpstr>
      <vt:lpstr>Презентация PowerPoint</vt:lpstr>
      <vt:lpstr>Метеорит «Челябинск»</vt:lpstr>
    </vt:vector>
  </TitlesOfParts>
  <Company>Microsoft Corporation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Microsoft Office</dc:creator>
  <cp:lastModifiedBy>Microsoft Office</cp:lastModifiedBy>
  <cp:revision>32</cp:revision>
  <dcterms:created xsi:type="dcterms:W3CDTF">2019-04-28T08:03:57Z</dcterms:created>
  <dcterms:modified xsi:type="dcterms:W3CDTF">2020-03-02T18:42:28Z</dcterms:modified>
</cp:coreProperties>
</file>